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58" r:id="rId8"/>
    <p:sldId id="263" r:id="rId9"/>
    <p:sldId id="264" r:id="rId10"/>
    <p:sldId id="265" r:id="rId11"/>
    <p:sldId id="266" r:id="rId12"/>
    <p:sldId id="267" r:id="rId13"/>
    <p:sldId id="260" r:id="rId14"/>
    <p:sldId id="269" r:id="rId15"/>
    <p:sldId id="270" r:id="rId16"/>
    <p:sldId id="262" r:id="rId17"/>
    <p:sldId id="268"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0" autoAdjust="0"/>
    <p:restoredTop sz="94720"/>
  </p:normalViewPr>
  <p:slideViewPr>
    <p:cSldViewPr snapToGrid="0">
      <p:cViewPr varScale="1">
        <p:scale>
          <a:sx n="108" d="100"/>
          <a:sy n="108" d="100"/>
        </p:scale>
        <p:origin x="9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eep Kumar Kandula" userId="b9f1cd76-5674-477d-95e2-f1dff974a75c" providerId="ADAL" clId="{0D9E02A6-219E-405D-9471-65708D25231E}"/>
    <pc:docChg chg="modSld">
      <pc:chgData name="Dileep Kumar Kandula" userId="b9f1cd76-5674-477d-95e2-f1dff974a75c" providerId="ADAL" clId="{0D9E02A6-219E-405D-9471-65708D25231E}" dt="2025-04-29T02:22:35.190" v="0" actId="6549"/>
      <pc:docMkLst>
        <pc:docMk/>
      </pc:docMkLst>
      <pc:sldChg chg="modSp mod">
        <pc:chgData name="Dileep Kumar Kandula" userId="b9f1cd76-5674-477d-95e2-f1dff974a75c" providerId="ADAL" clId="{0D9E02A6-219E-405D-9471-65708D25231E}" dt="2025-04-29T02:22:35.190" v="0" actId="6549"/>
        <pc:sldMkLst>
          <pc:docMk/>
          <pc:sldMk cId="428021369" sldId="263"/>
        </pc:sldMkLst>
        <pc:spChg chg="mod">
          <ac:chgData name="Dileep Kumar Kandula" userId="b9f1cd76-5674-477d-95e2-f1dff974a75c" providerId="ADAL" clId="{0D9E02A6-219E-405D-9471-65708D25231E}" dt="2025-04-29T02:22:35.190" v="0" actId="6549"/>
          <ac:spMkLst>
            <pc:docMk/>
            <pc:sldMk cId="428021369" sldId="263"/>
            <ac:spMk id="5" creationId="{49DFF1D1-CF5B-F01A-6F92-85951B214A2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65B3-55E6-F1B4-EC19-7C2C229405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DFD49E6D-F96D-6364-C862-B127A10E6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9297A75E-BBF8-6AA1-8932-91FCA80C7E9D}"/>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5" name="Footer Placeholder 4">
            <a:extLst>
              <a:ext uri="{FF2B5EF4-FFF2-40B4-BE49-F238E27FC236}">
                <a16:creationId xmlns:a16="http://schemas.microsoft.com/office/drawing/2014/main" id="{23A7DE60-3F5D-A55A-9893-F452919C9A0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EB57151-550F-4A40-07B1-CD4D15D1BBF8}"/>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111013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8AB3-2879-D54B-C740-3E6AE7D3FFBF}"/>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DCED650-19DF-6B5E-908A-7490BEBFDC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DDF31A1-1657-F6DF-3D6D-573117D7F7A2}"/>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5" name="Footer Placeholder 4">
            <a:extLst>
              <a:ext uri="{FF2B5EF4-FFF2-40B4-BE49-F238E27FC236}">
                <a16:creationId xmlns:a16="http://schemas.microsoft.com/office/drawing/2014/main" id="{221B3E22-FAA9-5794-F01A-D76C7CE2786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0844744-B58B-E9AC-8613-C31519BB6178}"/>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168987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C4E62-62C3-3526-47A2-93949A31FC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0C1F1D1-AA74-5B67-AF80-F2DBDDED44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451E7E4-D4FB-C5D4-39E3-9DE75CDDCD51}"/>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5" name="Footer Placeholder 4">
            <a:extLst>
              <a:ext uri="{FF2B5EF4-FFF2-40B4-BE49-F238E27FC236}">
                <a16:creationId xmlns:a16="http://schemas.microsoft.com/office/drawing/2014/main" id="{46FE4A65-1D36-3C54-7C7C-5EE12A79AE1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BC4FFF5-7288-3182-C83B-6811D14A8281}"/>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429132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C3BF-10DC-C4B4-5B58-7B80B47823CB}"/>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4915930-E535-4F7E-9461-752CBEFB6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79A557E-B5FB-71A3-FFBC-76729DDB5CA2}"/>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5" name="Footer Placeholder 4">
            <a:extLst>
              <a:ext uri="{FF2B5EF4-FFF2-40B4-BE49-F238E27FC236}">
                <a16:creationId xmlns:a16="http://schemas.microsoft.com/office/drawing/2014/main" id="{22A2C23B-4BA9-5FF2-6361-5BF7C399524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910AE61-1DFA-8901-BF32-84CAD48B2C96}"/>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2545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9CF2-E510-32E8-9FC6-A729D85E57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10156492-CD2D-07FF-44CC-93973930AC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2FFB5E-2F4B-056F-78AF-E3B4E2B88CE9}"/>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5" name="Footer Placeholder 4">
            <a:extLst>
              <a:ext uri="{FF2B5EF4-FFF2-40B4-BE49-F238E27FC236}">
                <a16:creationId xmlns:a16="http://schemas.microsoft.com/office/drawing/2014/main" id="{E246C1C9-FE50-3D72-D065-FAB5FE78BC7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F7258F1-9D8C-71B8-0714-6B3DEDB011D1}"/>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295067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BD6C-2655-F751-449D-B0AB6AEFA5BF}"/>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FDD7537-94BD-ACCA-04C4-71CC8D5CE1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7CF4A878-C1E3-0E89-E3E7-A2291E533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39A72A7F-3DB2-6270-BA45-0329CDBCD30F}"/>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6" name="Footer Placeholder 5">
            <a:extLst>
              <a:ext uri="{FF2B5EF4-FFF2-40B4-BE49-F238E27FC236}">
                <a16:creationId xmlns:a16="http://schemas.microsoft.com/office/drawing/2014/main" id="{860C2748-2475-97D7-B4F9-5F73984947C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02AF3FA5-3532-5A2E-D760-34D61A439882}"/>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176740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EBAC3-29F7-01A9-3FFA-20C96FAE217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814AD2D8-92A5-71F5-20EA-821B13A92E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EC8CF4-1390-2D82-E8F4-07316CF633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B898BEF2-C70C-0C68-D5C3-27F58C3B8D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217EFE-22E0-3C74-9DEF-59B062AC8E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82E8CC66-AD4F-D815-1E0C-6DA5496D3F55}"/>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8" name="Footer Placeholder 7">
            <a:extLst>
              <a:ext uri="{FF2B5EF4-FFF2-40B4-BE49-F238E27FC236}">
                <a16:creationId xmlns:a16="http://schemas.microsoft.com/office/drawing/2014/main" id="{B959A862-11E8-B669-3311-BBEE780CFE98}"/>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580921E-FF43-9A6E-B8CF-85F17A25C1DB}"/>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4153007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75997-C534-B2B3-665E-A5B12899029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3FEF32C3-99A4-439E-7A9C-ECE68779AE03}"/>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4" name="Footer Placeholder 3">
            <a:extLst>
              <a:ext uri="{FF2B5EF4-FFF2-40B4-BE49-F238E27FC236}">
                <a16:creationId xmlns:a16="http://schemas.microsoft.com/office/drawing/2014/main" id="{A5A41D83-11A3-26CA-A5E7-560438B1CBAB}"/>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BD671AFD-E163-AAF9-5199-FC493ED427C3}"/>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362786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D8FB8-F65E-E8B5-C64A-F9DF60E5278C}"/>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3" name="Footer Placeholder 2">
            <a:extLst>
              <a:ext uri="{FF2B5EF4-FFF2-40B4-BE49-F238E27FC236}">
                <a16:creationId xmlns:a16="http://schemas.microsoft.com/office/drawing/2014/main" id="{0B59211D-9589-EF1F-8623-F1AF9A3C2F0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F45BB3E7-4955-6456-77F9-189D4088752C}"/>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127047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D6DD-059C-E3EA-2198-09FD62525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2DC8442-52E5-19B5-B99A-524393052E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64F1BCAE-18F2-2B5B-91CD-D643792D8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E2140-B608-E8F5-C0D1-7B4E08FDF5A8}"/>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6" name="Footer Placeholder 5">
            <a:extLst>
              <a:ext uri="{FF2B5EF4-FFF2-40B4-BE49-F238E27FC236}">
                <a16:creationId xmlns:a16="http://schemas.microsoft.com/office/drawing/2014/main" id="{FFAA338B-7458-1002-64D9-C0EE9C6F4DA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51F6ABF-DB80-567A-123D-18A1DB6ED8FD}"/>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118575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8025-85BF-F3ED-02F0-899D8543D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C4469888-5B85-C01D-0B95-BCA252C40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B0E3AD48-633B-1B75-D337-12C4BB0A02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4883B-7864-DA28-A9D4-09A6EDA90E12}"/>
              </a:ext>
            </a:extLst>
          </p:cNvPr>
          <p:cNvSpPr>
            <a:spLocks noGrp="1"/>
          </p:cNvSpPr>
          <p:nvPr>
            <p:ph type="dt" sz="half" idx="10"/>
          </p:nvPr>
        </p:nvSpPr>
        <p:spPr/>
        <p:txBody>
          <a:bodyPr/>
          <a:lstStyle/>
          <a:p>
            <a:fld id="{A52C3A4D-FE93-4DC2-B7F2-0DE229AF75C3}" type="datetimeFigureOut">
              <a:rPr lang="en-SG" smtClean="0"/>
              <a:t>29/4/2025</a:t>
            </a:fld>
            <a:endParaRPr lang="en-SG"/>
          </a:p>
        </p:txBody>
      </p:sp>
      <p:sp>
        <p:nvSpPr>
          <p:cNvPr id="6" name="Footer Placeholder 5">
            <a:extLst>
              <a:ext uri="{FF2B5EF4-FFF2-40B4-BE49-F238E27FC236}">
                <a16:creationId xmlns:a16="http://schemas.microsoft.com/office/drawing/2014/main" id="{78269E86-FBAB-504C-BD9E-FCBFC2B045F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333C7694-3FF6-47EF-747E-A5935B98A73E}"/>
              </a:ext>
            </a:extLst>
          </p:cNvPr>
          <p:cNvSpPr>
            <a:spLocks noGrp="1"/>
          </p:cNvSpPr>
          <p:nvPr>
            <p:ph type="sldNum" sz="quarter" idx="12"/>
          </p:nvPr>
        </p:nvSpPr>
        <p:spPr/>
        <p:txBody>
          <a:bodyPr/>
          <a:lstStyle/>
          <a:p>
            <a:fld id="{9AE8AEC5-D9BA-4F22-8CD0-AFDA9881E358}" type="slidenum">
              <a:rPr lang="en-SG" smtClean="0"/>
              <a:t>‹#›</a:t>
            </a:fld>
            <a:endParaRPr lang="en-SG"/>
          </a:p>
        </p:txBody>
      </p:sp>
    </p:spTree>
    <p:extLst>
      <p:ext uri="{BB962C8B-B14F-4D97-AF65-F5344CB8AC3E}">
        <p14:creationId xmlns:p14="http://schemas.microsoft.com/office/powerpoint/2010/main" val="331349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890EB-75BC-3493-8075-6742D9B49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3DFA204-3848-68EB-D198-451AB139A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22464C2-F912-EA77-495E-A1397C238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2C3A4D-FE93-4DC2-B7F2-0DE229AF75C3}" type="datetimeFigureOut">
              <a:rPr lang="en-SG" smtClean="0"/>
              <a:t>29/4/2025</a:t>
            </a:fld>
            <a:endParaRPr lang="en-SG"/>
          </a:p>
        </p:txBody>
      </p:sp>
      <p:sp>
        <p:nvSpPr>
          <p:cNvPr id="5" name="Footer Placeholder 4">
            <a:extLst>
              <a:ext uri="{FF2B5EF4-FFF2-40B4-BE49-F238E27FC236}">
                <a16:creationId xmlns:a16="http://schemas.microsoft.com/office/drawing/2014/main" id="{33FC014E-A085-A6E6-9A7E-5333E79F0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48EE8F3C-CC61-2F47-B309-1F1785B46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E8AEC5-D9BA-4F22-8CD0-AFDA9881E358}" type="slidenum">
              <a:rPr lang="en-SG" smtClean="0"/>
              <a:t>‹#›</a:t>
            </a:fld>
            <a:endParaRPr lang="en-SG"/>
          </a:p>
        </p:txBody>
      </p:sp>
    </p:spTree>
    <p:extLst>
      <p:ext uri="{BB962C8B-B14F-4D97-AF65-F5344CB8AC3E}">
        <p14:creationId xmlns:p14="http://schemas.microsoft.com/office/powerpoint/2010/main" val="213492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eTtpY0hycQ"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4kmYY3aS7XA"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zW6Vv5z8U8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liburns.co.uk/shop/song/downloads/i-believe-that-one-fine-day/"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youtu.be/AWcbHNUdBO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S86FSeZFN4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showcase/10628224/video/863875837"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chure of a group of people&#10;&#10;AI-generated content may be incorrect.">
            <a:extLst>
              <a:ext uri="{FF2B5EF4-FFF2-40B4-BE49-F238E27FC236}">
                <a16:creationId xmlns:a16="http://schemas.microsoft.com/office/drawing/2014/main" id="{9130313E-615E-61C4-6ECB-2EE9939CF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6366"/>
          </a:xfrm>
          <a:prstGeom prst="rect">
            <a:avLst/>
          </a:prstGeom>
        </p:spPr>
      </p:pic>
    </p:spTree>
    <p:extLst>
      <p:ext uri="{BB962C8B-B14F-4D97-AF65-F5344CB8AC3E}">
        <p14:creationId xmlns:p14="http://schemas.microsoft.com/office/powerpoint/2010/main" val="2759547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4809-5DFA-10A1-58F8-0569A6DF7B73}"/>
            </a:ext>
          </a:extLst>
        </p:cNvPr>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8B12E517-F8D0-9F0A-E485-7FD4791264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5080"/>
            <a:ext cx="10515600" cy="606299"/>
          </a:xfrm>
        </p:spPr>
      </p:pic>
      <p:sp>
        <p:nvSpPr>
          <p:cNvPr id="2" name="TextBox 1">
            <a:extLst>
              <a:ext uri="{FF2B5EF4-FFF2-40B4-BE49-F238E27FC236}">
                <a16:creationId xmlns:a16="http://schemas.microsoft.com/office/drawing/2014/main" id="{375A955E-DD69-ABAB-AD4B-1213403E274B}"/>
              </a:ext>
            </a:extLst>
          </p:cNvPr>
          <p:cNvSpPr txBox="1"/>
          <p:nvPr/>
        </p:nvSpPr>
        <p:spPr>
          <a:xfrm>
            <a:off x="838200" y="743422"/>
            <a:ext cx="5791200" cy="584775"/>
          </a:xfrm>
          <a:prstGeom prst="rect">
            <a:avLst/>
          </a:prstGeom>
          <a:noFill/>
        </p:spPr>
        <p:txBody>
          <a:bodyPr wrap="square" rtlCol="0">
            <a:spAutoFit/>
          </a:bodyPr>
          <a:lstStyle/>
          <a:p>
            <a:r>
              <a:rPr lang="en-US" sz="1800" b="1" i="0" u="none" strike="noStrike" baseline="0" dirty="0">
                <a:solidFill>
                  <a:srgbClr val="221E1F"/>
                </a:solidFill>
                <a:latin typeface="+mj-lt"/>
              </a:rPr>
              <a:t>Song: In Christ Alone (Adapted words for CWM Sunday)</a:t>
            </a:r>
          </a:p>
          <a:p>
            <a:r>
              <a:rPr lang="en-US" sz="1400" i="1" u="none" strike="noStrike" baseline="0" dirty="0">
                <a:solidFill>
                  <a:srgbClr val="221E1F"/>
                </a:solidFill>
                <a:latin typeface="+mj-lt"/>
                <a:hlinkClick r:id="rId3"/>
              </a:rPr>
              <a:t>https://</a:t>
            </a:r>
            <a:r>
              <a:rPr lang="en-US" sz="1400" i="1" u="none" strike="noStrike" baseline="0" dirty="0" err="1">
                <a:solidFill>
                  <a:srgbClr val="221E1F"/>
                </a:solidFill>
                <a:latin typeface="+mj-lt"/>
                <a:hlinkClick r:id="rId3"/>
              </a:rPr>
              <a:t>www.youtube.com</a:t>
            </a:r>
            <a:r>
              <a:rPr lang="en-US" sz="1400" i="1" u="none" strike="noStrike" baseline="0" dirty="0">
                <a:solidFill>
                  <a:srgbClr val="221E1F"/>
                </a:solidFill>
                <a:latin typeface="+mj-lt"/>
                <a:hlinkClick r:id="rId3"/>
              </a:rPr>
              <a:t>/</a:t>
            </a:r>
            <a:r>
              <a:rPr lang="en-US" sz="1400" i="1" u="none" strike="noStrike" baseline="0" dirty="0" err="1">
                <a:solidFill>
                  <a:srgbClr val="221E1F"/>
                </a:solidFill>
                <a:latin typeface="+mj-lt"/>
                <a:hlinkClick r:id="rId3"/>
              </a:rPr>
              <a:t>watch?v</a:t>
            </a:r>
            <a:r>
              <a:rPr lang="en-US" sz="1400" i="1" u="none" strike="noStrike" baseline="0" dirty="0">
                <a:solidFill>
                  <a:srgbClr val="221E1F"/>
                </a:solidFill>
                <a:latin typeface="+mj-lt"/>
                <a:hlinkClick r:id="rId3"/>
              </a:rPr>
              <a:t>=veTtpY0hycQ </a:t>
            </a:r>
            <a:endParaRPr lang="en-SG" sz="1400" i="1" dirty="0">
              <a:latin typeface="+mj-lt"/>
            </a:endParaRPr>
          </a:p>
        </p:txBody>
      </p:sp>
      <p:sp>
        <p:nvSpPr>
          <p:cNvPr id="3" name="TextBox 2">
            <a:extLst>
              <a:ext uri="{FF2B5EF4-FFF2-40B4-BE49-F238E27FC236}">
                <a16:creationId xmlns:a16="http://schemas.microsoft.com/office/drawing/2014/main" id="{CB06CF55-0C72-500F-D1AD-06B7480DBB4F}"/>
              </a:ext>
            </a:extLst>
          </p:cNvPr>
          <p:cNvSpPr txBox="1"/>
          <p:nvPr/>
        </p:nvSpPr>
        <p:spPr>
          <a:xfrm>
            <a:off x="838200" y="1551563"/>
            <a:ext cx="4315691" cy="3754874"/>
          </a:xfrm>
          <a:prstGeom prst="rect">
            <a:avLst/>
          </a:prstGeom>
          <a:noFill/>
        </p:spPr>
        <p:txBody>
          <a:bodyPr wrap="square" rtlCol="0">
            <a:spAutoFit/>
          </a:bodyPr>
          <a:lstStyle/>
          <a:p>
            <a:pPr algn="just"/>
            <a:r>
              <a:rPr lang="en-US" sz="1400" b="0" i="0" u="none" strike="noStrike" baseline="0" dirty="0">
                <a:solidFill>
                  <a:srgbClr val="221E1F"/>
                </a:solidFill>
              </a:rPr>
              <a:t>In Christ alone, our hope is found </a:t>
            </a:r>
          </a:p>
          <a:p>
            <a:pPr algn="just"/>
            <a:r>
              <a:rPr lang="en-US" sz="1400" b="0" i="0" u="none" strike="noStrike" baseline="0" dirty="0">
                <a:solidFill>
                  <a:srgbClr val="221E1F"/>
                </a:solidFill>
              </a:rPr>
              <a:t>Christ is the light, the strength, the song </a:t>
            </a:r>
          </a:p>
          <a:p>
            <a:pPr algn="just"/>
            <a:r>
              <a:rPr lang="en-US" sz="1400" b="0" i="0" u="none" strike="noStrike" baseline="0" dirty="0">
                <a:solidFill>
                  <a:srgbClr val="221E1F"/>
                </a:solidFill>
              </a:rPr>
              <a:t>This Cornerstone, this solid ground </a:t>
            </a:r>
          </a:p>
          <a:p>
            <a:pPr algn="just"/>
            <a:r>
              <a:rPr lang="en-US" sz="1400" b="0" i="0" u="none" strike="noStrike" baseline="0" dirty="0">
                <a:solidFill>
                  <a:srgbClr val="221E1F"/>
                </a:solidFill>
              </a:rPr>
              <a:t>Firm through the fiercest drought and storm </a:t>
            </a:r>
          </a:p>
          <a:p>
            <a:pPr algn="just"/>
            <a:r>
              <a:rPr lang="en-US" sz="1400" b="0" i="0" u="none" strike="noStrike" baseline="0" dirty="0">
                <a:solidFill>
                  <a:srgbClr val="221E1F"/>
                </a:solidFill>
              </a:rPr>
              <a:t>What heights of love, what depths of peace </a:t>
            </a:r>
          </a:p>
          <a:p>
            <a:pPr algn="just"/>
            <a:r>
              <a:rPr lang="en-US" sz="1400" b="0" i="0" u="none" strike="noStrike" baseline="0" dirty="0">
                <a:solidFill>
                  <a:srgbClr val="221E1F"/>
                </a:solidFill>
              </a:rPr>
              <a:t>When fears are stilled, when strivings cease </a:t>
            </a:r>
          </a:p>
          <a:p>
            <a:pPr algn="just"/>
            <a:r>
              <a:rPr lang="en-US" sz="1400" b="0" i="0" u="none" strike="noStrike" baseline="0" dirty="0">
                <a:solidFill>
                  <a:srgbClr val="221E1F"/>
                </a:solidFill>
              </a:rPr>
              <a:t>Our Comforter, our All in All </a:t>
            </a:r>
          </a:p>
          <a:p>
            <a:pPr algn="just"/>
            <a:r>
              <a:rPr lang="en-US" sz="1400" b="0" i="0" u="none" strike="noStrike" baseline="0" dirty="0">
                <a:solidFill>
                  <a:srgbClr val="221E1F"/>
                </a:solidFill>
              </a:rPr>
              <a:t>Here in the love of Christ we stand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In Christ alone, who took on flesh </a:t>
            </a:r>
          </a:p>
          <a:p>
            <a:pPr algn="just"/>
            <a:r>
              <a:rPr lang="en-US" sz="1400" b="0" i="0" u="none" strike="noStrike" baseline="0" dirty="0">
                <a:solidFill>
                  <a:srgbClr val="221E1F"/>
                </a:solidFill>
              </a:rPr>
              <a:t>Fullness of God in helpless babe </a:t>
            </a:r>
          </a:p>
          <a:p>
            <a:pPr algn="just"/>
            <a:r>
              <a:rPr lang="en-US" sz="1400" b="0" i="0" u="none" strike="noStrike" baseline="0" dirty="0">
                <a:solidFill>
                  <a:srgbClr val="221E1F"/>
                </a:solidFill>
              </a:rPr>
              <a:t>This gift of love and righteousness </a:t>
            </a:r>
          </a:p>
          <a:p>
            <a:pPr algn="just"/>
            <a:r>
              <a:rPr lang="en-US" sz="1400" b="0" i="0" u="none" strike="noStrike" baseline="0" dirty="0">
                <a:solidFill>
                  <a:srgbClr val="221E1F"/>
                </a:solidFill>
              </a:rPr>
              <a:t>Scorned by the ones God chose to save </a:t>
            </a:r>
          </a:p>
          <a:p>
            <a:pPr algn="just"/>
            <a:r>
              <a:rPr lang="en-US" sz="1400" b="0" i="0" u="none" strike="noStrike" baseline="0" dirty="0" err="1">
                <a:solidFill>
                  <a:srgbClr val="221E1F"/>
                </a:solidFill>
              </a:rPr>
              <a:t>‘Til</a:t>
            </a:r>
            <a:r>
              <a:rPr lang="en-US" sz="1400" b="0" i="0" u="none" strike="noStrike" baseline="0" dirty="0">
                <a:solidFill>
                  <a:srgbClr val="221E1F"/>
                </a:solidFill>
              </a:rPr>
              <a:t> on that cross as Jesus died </a:t>
            </a:r>
          </a:p>
          <a:p>
            <a:pPr algn="just"/>
            <a:r>
              <a:rPr lang="en-US" sz="1400" b="0" i="0" u="none" strike="noStrike" baseline="0" dirty="0">
                <a:solidFill>
                  <a:srgbClr val="221E1F"/>
                </a:solidFill>
              </a:rPr>
              <a:t>The gift of grace was satisfied </a:t>
            </a:r>
          </a:p>
          <a:p>
            <a:pPr algn="just"/>
            <a:r>
              <a:rPr lang="en-US" sz="1400" b="0" i="0" u="none" strike="noStrike" baseline="0" dirty="0">
                <a:solidFill>
                  <a:srgbClr val="221E1F"/>
                </a:solidFill>
              </a:rPr>
              <a:t>For every sin on Christ was laid </a:t>
            </a:r>
          </a:p>
          <a:p>
            <a:pPr algn="just"/>
            <a:r>
              <a:rPr lang="en-US" sz="1400" b="0" i="0" u="none" strike="noStrike" baseline="0" dirty="0">
                <a:solidFill>
                  <a:srgbClr val="221E1F"/>
                </a:solidFill>
              </a:rPr>
              <a:t>Here through the death of Christ we live </a:t>
            </a:r>
          </a:p>
        </p:txBody>
      </p:sp>
      <p:sp>
        <p:nvSpPr>
          <p:cNvPr id="4" name="TextBox 3">
            <a:extLst>
              <a:ext uri="{FF2B5EF4-FFF2-40B4-BE49-F238E27FC236}">
                <a16:creationId xmlns:a16="http://schemas.microsoft.com/office/drawing/2014/main" id="{BAFB22A2-7B3B-4D8B-3CD7-A780F9B6E89E}"/>
              </a:ext>
            </a:extLst>
          </p:cNvPr>
          <p:cNvSpPr txBox="1"/>
          <p:nvPr/>
        </p:nvSpPr>
        <p:spPr>
          <a:xfrm>
            <a:off x="5768687" y="1551563"/>
            <a:ext cx="3743269" cy="3754874"/>
          </a:xfrm>
          <a:prstGeom prst="rect">
            <a:avLst/>
          </a:prstGeom>
          <a:noFill/>
        </p:spPr>
        <p:txBody>
          <a:bodyPr wrap="none" rtlCol="0">
            <a:spAutoFit/>
          </a:bodyPr>
          <a:lstStyle/>
          <a:p>
            <a:pPr algn="just"/>
            <a:r>
              <a:rPr lang="en-US" sz="1400" b="0" i="0" u="none" strike="noStrike" baseline="0" dirty="0">
                <a:solidFill>
                  <a:srgbClr val="221E1F"/>
                </a:solidFill>
              </a:rPr>
              <a:t>There in the tomb Christ’s body lay </a:t>
            </a:r>
          </a:p>
          <a:p>
            <a:pPr algn="just"/>
            <a:r>
              <a:rPr lang="en-US" sz="1400" b="0" i="0" u="none" strike="noStrike" baseline="0" dirty="0">
                <a:solidFill>
                  <a:srgbClr val="221E1F"/>
                </a:solidFill>
              </a:rPr>
              <a:t>Light of the world by darkness slain </a:t>
            </a:r>
          </a:p>
          <a:p>
            <a:pPr algn="just"/>
            <a:r>
              <a:rPr lang="en-US" sz="1400" b="0" i="0" u="none" strike="noStrike" baseline="0" dirty="0">
                <a:solidFill>
                  <a:srgbClr val="221E1F"/>
                </a:solidFill>
              </a:rPr>
              <a:t>Then bursting forth in glorious Day </a:t>
            </a:r>
          </a:p>
          <a:p>
            <a:pPr algn="just"/>
            <a:r>
              <a:rPr lang="en-US" sz="1400" b="0" i="0" u="none" strike="noStrike" baseline="0" dirty="0">
                <a:solidFill>
                  <a:srgbClr val="221E1F"/>
                </a:solidFill>
              </a:rPr>
              <a:t>Up from the grave Christ rose again </a:t>
            </a:r>
          </a:p>
          <a:p>
            <a:pPr algn="just"/>
            <a:r>
              <a:rPr lang="en-US" sz="1400" b="0" i="0" u="none" strike="noStrike" baseline="0" dirty="0">
                <a:solidFill>
                  <a:srgbClr val="221E1F"/>
                </a:solidFill>
              </a:rPr>
              <a:t>And as Christ stands in victory </a:t>
            </a:r>
          </a:p>
          <a:p>
            <a:pPr algn="just"/>
            <a:r>
              <a:rPr lang="en-US" sz="1400" b="0" i="0" u="none" strike="noStrike" baseline="0" dirty="0">
                <a:solidFill>
                  <a:srgbClr val="221E1F"/>
                </a:solidFill>
              </a:rPr>
              <a:t>Sin’s curse has lost its grip on me </a:t>
            </a:r>
          </a:p>
          <a:p>
            <a:pPr algn="just"/>
            <a:r>
              <a:rPr lang="en-US" sz="1400" b="0" i="0" u="none" strike="noStrike" baseline="0" dirty="0">
                <a:solidFill>
                  <a:srgbClr val="221E1F"/>
                </a:solidFill>
              </a:rPr>
              <a:t>For belong to God alone </a:t>
            </a:r>
          </a:p>
          <a:p>
            <a:pPr algn="just"/>
            <a:r>
              <a:rPr lang="en-US" sz="1400" b="0" i="0" u="none" strike="noStrike" baseline="0" dirty="0">
                <a:solidFill>
                  <a:srgbClr val="221E1F"/>
                </a:solidFill>
              </a:rPr>
              <a:t>Bought with the precious blood of Christ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No guilt in life, no fear in death </a:t>
            </a:r>
          </a:p>
          <a:p>
            <a:pPr algn="just"/>
            <a:r>
              <a:rPr lang="en-US" sz="1400" b="0" i="0" u="none" strike="noStrike" baseline="0" dirty="0">
                <a:solidFill>
                  <a:srgbClr val="221E1F"/>
                </a:solidFill>
              </a:rPr>
              <a:t>This is the power of Christ in us </a:t>
            </a:r>
          </a:p>
          <a:p>
            <a:pPr algn="just"/>
            <a:r>
              <a:rPr lang="en-US" sz="1400" b="0" i="0" u="none" strike="noStrike" baseline="0" dirty="0">
                <a:solidFill>
                  <a:srgbClr val="221E1F"/>
                </a:solidFill>
              </a:rPr>
              <a:t>From life’s first cry to final breath </a:t>
            </a:r>
          </a:p>
          <a:p>
            <a:pPr algn="just"/>
            <a:r>
              <a:rPr lang="en-US" sz="1400" b="0" i="0" u="none" strike="noStrike" baseline="0" dirty="0">
                <a:solidFill>
                  <a:srgbClr val="221E1F"/>
                </a:solidFill>
              </a:rPr>
              <a:t>Jesus commands our life be just. </a:t>
            </a:r>
          </a:p>
          <a:p>
            <a:pPr algn="just"/>
            <a:r>
              <a:rPr lang="en-US" sz="1400" b="0" i="0" u="none" strike="noStrike" baseline="0" dirty="0">
                <a:solidFill>
                  <a:srgbClr val="221E1F"/>
                </a:solidFill>
              </a:rPr>
              <a:t>No power of hell, no human scheme </a:t>
            </a:r>
          </a:p>
          <a:p>
            <a:pPr algn="just"/>
            <a:r>
              <a:rPr lang="en-US" sz="1400" b="0" i="0" u="none" strike="noStrike" baseline="0" dirty="0">
                <a:solidFill>
                  <a:srgbClr val="221E1F"/>
                </a:solidFill>
              </a:rPr>
              <a:t>Can ever shake us from God’s team </a:t>
            </a:r>
          </a:p>
          <a:p>
            <a:pPr algn="just"/>
            <a:r>
              <a:rPr lang="en-US" sz="1400" b="0" i="0" u="none" strike="noStrike" baseline="0" dirty="0">
                <a:solidFill>
                  <a:srgbClr val="221E1F"/>
                </a:solidFill>
              </a:rPr>
              <a:t>Till Christ comes and Heaven fulfilled </a:t>
            </a:r>
          </a:p>
          <a:p>
            <a:pPr algn="just"/>
            <a:r>
              <a:rPr lang="en-US" sz="1400" b="0" i="0" u="none" strike="noStrike" baseline="0" dirty="0">
                <a:solidFill>
                  <a:srgbClr val="221E1F"/>
                </a:solidFill>
              </a:rPr>
              <a:t>Here we will work for God’s promised dream.</a:t>
            </a:r>
            <a:endParaRPr lang="en-SG" sz="1400" dirty="0"/>
          </a:p>
        </p:txBody>
      </p:sp>
    </p:spTree>
    <p:extLst>
      <p:ext uri="{BB962C8B-B14F-4D97-AF65-F5344CB8AC3E}">
        <p14:creationId xmlns:p14="http://schemas.microsoft.com/office/powerpoint/2010/main" val="1605446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3574-CED5-3ECF-6C1A-9962621848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62D23C-EE94-3DEC-4AF0-121522456014}"/>
              </a:ext>
            </a:extLst>
          </p:cNvPr>
          <p:cNvSpPr txBox="1"/>
          <p:nvPr/>
        </p:nvSpPr>
        <p:spPr>
          <a:xfrm>
            <a:off x="838200" y="489962"/>
            <a:ext cx="5487080" cy="769441"/>
          </a:xfrm>
          <a:prstGeom prst="rect">
            <a:avLst/>
          </a:prstGeom>
          <a:noFill/>
        </p:spPr>
        <p:txBody>
          <a:bodyPr wrap="none" rtlCol="0">
            <a:spAutoFit/>
          </a:bodyPr>
          <a:lstStyle/>
          <a:p>
            <a:r>
              <a:rPr lang="en-US" sz="1600" b="1" dirty="0"/>
              <a:t>Special Offering</a:t>
            </a:r>
          </a:p>
          <a:p>
            <a:r>
              <a:rPr lang="en-US" sz="1400" i="1" dirty="0"/>
              <a:t>For Vanuatu’s recovery from a devastating earthquake last December</a:t>
            </a:r>
          </a:p>
          <a:p>
            <a:r>
              <a:rPr lang="en-US" sz="1400" i="1" dirty="0"/>
              <a:t>and subsequent aftershocks. </a:t>
            </a:r>
            <a:r>
              <a:rPr lang="en-US" sz="1400" i="1" dirty="0">
                <a:hlinkClick r:id="rId2"/>
              </a:rPr>
              <a:t>https://youtu.be/4kmYY3aS7XA</a:t>
            </a:r>
            <a:endParaRPr lang="en-US" sz="1400" i="1" dirty="0"/>
          </a:p>
        </p:txBody>
      </p:sp>
      <p:sp>
        <p:nvSpPr>
          <p:cNvPr id="3" name="TextBox 2">
            <a:extLst>
              <a:ext uri="{FF2B5EF4-FFF2-40B4-BE49-F238E27FC236}">
                <a16:creationId xmlns:a16="http://schemas.microsoft.com/office/drawing/2014/main" id="{694FC19B-20E0-C375-8213-D78E8D54007F}"/>
              </a:ext>
            </a:extLst>
          </p:cNvPr>
          <p:cNvSpPr txBox="1"/>
          <p:nvPr/>
        </p:nvSpPr>
        <p:spPr>
          <a:xfrm>
            <a:off x="838200" y="2941677"/>
            <a:ext cx="1573316" cy="338554"/>
          </a:xfrm>
          <a:prstGeom prst="rect">
            <a:avLst/>
          </a:prstGeom>
          <a:noFill/>
        </p:spPr>
        <p:txBody>
          <a:bodyPr wrap="none" rtlCol="0">
            <a:spAutoFit/>
          </a:bodyPr>
          <a:lstStyle/>
          <a:p>
            <a:r>
              <a:rPr lang="en-US" sz="1600" b="1" dirty="0"/>
              <a:t>Offering Prayer</a:t>
            </a:r>
          </a:p>
        </p:txBody>
      </p:sp>
      <p:sp>
        <p:nvSpPr>
          <p:cNvPr id="4" name="TextBox 3">
            <a:extLst>
              <a:ext uri="{FF2B5EF4-FFF2-40B4-BE49-F238E27FC236}">
                <a16:creationId xmlns:a16="http://schemas.microsoft.com/office/drawing/2014/main" id="{778949E0-C6A5-C28C-5AB6-4896415D8EA8}"/>
              </a:ext>
            </a:extLst>
          </p:cNvPr>
          <p:cNvSpPr txBox="1"/>
          <p:nvPr/>
        </p:nvSpPr>
        <p:spPr>
          <a:xfrm>
            <a:off x="1181150" y="3246455"/>
            <a:ext cx="5639557" cy="3323987"/>
          </a:xfrm>
          <a:prstGeom prst="rect">
            <a:avLst/>
          </a:prstGeom>
          <a:noFill/>
        </p:spPr>
        <p:txBody>
          <a:bodyPr wrap="none" rtlCol="0">
            <a:spAutoFit/>
          </a:bodyPr>
          <a:lstStyle/>
          <a:p>
            <a:r>
              <a:rPr lang="en-US" sz="1400" dirty="0"/>
              <a:t>God of all creation.</a:t>
            </a:r>
          </a:p>
          <a:p>
            <a:r>
              <a:rPr lang="en-US" sz="1400" dirty="0"/>
              <a:t>When the earth was formed, you were there.</a:t>
            </a:r>
          </a:p>
          <a:p>
            <a:r>
              <a:rPr lang="en-US" sz="1400" dirty="0"/>
              <a:t>When the earth crumbles, you are there.</a:t>
            </a:r>
          </a:p>
          <a:p>
            <a:r>
              <a:rPr lang="en-US" sz="1400" dirty="0"/>
              <a:t>When all of creation is repaired and renewed, you will be there.</a:t>
            </a:r>
          </a:p>
          <a:p>
            <a:endParaRPr lang="en-US" sz="1400" dirty="0"/>
          </a:p>
          <a:p>
            <a:r>
              <a:rPr lang="en-US" sz="1400" dirty="0"/>
              <a:t>Comfort the people of Vanuatu, continuing to strive for recovery</a:t>
            </a:r>
          </a:p>
          <a:p>
            <a:r>
              <a:rPr lang="en-US" sz="1400" dirty="0"/>
              <a:t>following earthquake.</a:t>
            </a:r>
          </a:p>
          <a:p>
            <a:r>
              <a:rPr lang="en-US" sz="1400" dirty="0"/>
              <a:t>When the shaking has ceased and images of destruction are replaced</a:t>
            </a:r>
          </a:p>
          <a:p>
            <a:r>
              <a:rPr lang="en-US" sz="1400" dirty="0"/>
              <a:t>by signs of life,</a:t>
            </a:r>
          </a:p>
          <a:p>
            <a:r>
              <a:rPr lang="en-US" sz="1400" dirty="0"/>
              <a:t>Console those who continue to mourn and comfort those who live with</a:t>
            </a:r>
          </a:p>
          <a:p>
            <a:r>
              <a:rPr lang="en-US" sz="1400" dirty="0"/>
              <a:t>trauma.</a:t>
            </a:r>
          </a:p>
          <a:p>
            <a:endParaRPr lang="en-US" sz="1400" dirty="0"/>
          </a:p>
          <a:p>
            <a:r>
              <a:rPr lang="en-US" sz="1400" dirty="0"/>
              <a:t>When the rumblings of life changes come our way,</a:t>
            </a:r>
          </a:p>
          <a:p>
            <a:r>
              <a:rPr lang="en-US" sz="1400" dirty="0"/>
              <a:t>may we be generous in offering your signs of love and blessing.</a:t>
            </a:r>
          </a:p>
          <a:p>
            <a:r>
              <a:rPr lang="en-US" sz="1400" dirty="0"/>
              <a:t>AMEN</a:t>
            </a:r>
          </a:p>
        </p:txBody>
      </p:sp>
      <p:sp>
        <p:nvSpPr>
          <p:cNvPr id="5" name="TextBox 4">
            <a:extLst>
              <a:ext uri="{FF2B5EF4-FFF2-40B4-BE49-F238E27FC236}">
                <a16:creationId xmlns:a16="http://schemas.microsoft.com/office/drawing/2014/main" id="{2CB6E17C-9413-D08C-7B79-21CD10F4C2EA}"/>
              </a:ext>
            </a:extLst>
          </p:cNvPr>
          <p:cNvSpPr txBox="1"/>
          <p:nvPr/>
        </p:nvSpPr>
        <p:spPr>
          <a:xfrm>
            <a:off x="838200" y="1286682"/>
            <a:ext cx="6065635" cy="1600438"/>
          </a:xfrm>
          <a:prstGeom prst="rect">
            <a:avLst/>
          </a:prstGeom>
          <a:noFill/>
        </p:spPr>
        <p:txBody>
          <a:bodyPr wrap="none" rtlCol="0">
            <a:spAutoFit/>
          </a:bodyPr>
          <a:lstStyle/>
          <a:p>
            <a:r>
              <a:rPr lang="en-US" sz="1400" dirty="0"/>
              <a:t>On 17 December, 2024, a 7.3 magnitude earthquake destroyed multiple</a:t>
            </a:r>
          </a:p>
          <a:p>
            <a:r>
              <a:rPr lang="en-US" sz="1400" dirty="0"/>
              <a:t>buildings in Port Vila, Vanuatu. The earthquake claimed 12 lives, with more</a:t>
            </a:r>
          </a:p>
          <a:p>
            <a:r>
              <a:rPr lang="en-US" sz="1400" dirty="0"/>
              <a:t>than 200 people injured. The Port Vila central business district was seriously</a:t>
            </a:r>
          </a:p>
          <a:p>
            <a:r>
              <a:rPr lang="en-US" sz="1400" dirty="0"/>
              <a:t>affected, with the demolition of buildings required. Businesses and schools</a:t>
            </a:r>
          </a:p>
          <a:p>
            <a:r>
              <a:rPr lang="en-US" sz="1400" dirty="0"/>
              <a:t>continue to face serious logistical challenges. Thousands of residents in and</a:t>
            </a:r>
          </a:p>
          <a:p>
            <a:r>
              <a:rPr lang="en-US" sz="1400" dirty="0"/>
              <a:t>around Port Vila had to relocate, with some communities possibly facing</a:t>
            </a:r>
          </a:p>
          <a:p>
            <a:r>
              <a:rPr lang="en-US" sz="1400" dirty="0"/>
              <a:t>permanent relocation to new, safer sites.</a:t>
            </a:r>
          </a:p>
        </p:txBody>
      </p:sp>
      <p:pic>
        <p:nvPicPr>
          <p:cNvPr id="12" name="Picture 11" descr="A group of men working on a construction site&#10;&#10;AI-generated content may be incorrect.">
            <a:extLst>
              <a:ext uri="{FF2B5EF4-FFF2-40B4-BE49-F238E27FC236}">
                <a16:creationId xmlns:a16="http://schemas.microsoft.com/office/drawing/2014/main" id="{702E16D2-21B8-9D91-79EF-F31978973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331" y="0"/>
            <a:ext cx="4660670" cy="6858000"/>
          </a:xfrm>
          <a:prstGeom prst="rect">
            <a:avLst/>
          </a:prstGeom>
        </p:spPr>
      </p:pic>
      <p:pic>
        <p:nvPicPr>
          <p:cNvPr id="15" name="Content Placeholder 22">
            <a:extLst>
              <a:ext uri="{FF2B5EF4-FFF2-40B4-BE49-F238E27FC236}">
                <a16:creationId xmlns:a16="http://schemas.microsoft.com/office/drawing/2014/main" id="{463C9431-9C0F-71D1-D617-90EE61F35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3400"/>
            <a:ext cx="10515600" cy="606299"/>
          </a:xfrm>
          <a:prstGeom prst="rect">
            <a:avLst/>
          </a:prstGeom>
        </p:spPr>
      </p:pic>
    </p:spTree>
    <p:extLst>
      <p:ext uri="{BB962C8B-B14F-4D97-AF65-F5344CB8AC3E}">
        <p14:creationId xmlns:p14="http://schemas.microsoft.com/office/powerpoint/2010/main" val="112567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478EB-2D38-BB91-67F3-3CF43BF5A5CC}"/>
            </a:ext>
          </a:extLst>
        </p:cNvPr>
        <p:cNvGrpSpPr/>
        <p:nvPr/>
      </p:nvGrpSpPr>
      <p:grpSpPr>
        <a:xfrm>
          <a:off x="0" y="0"/>
          <a:ext cx="0" cy="0"/>
          <a:chOff x="0" y="0"/>
          <a:chExt cx="0" cy="0"/>
        </a:xfrm>
      </p:grpSpPr>
      <p:pic>
        <p:nvPicPr>
          <p:cNvPr id="5" name="Picture 4" descr="A person with a flock of birds&#10;&#10;AI-generated content may be incorrect.">
            <a:extLst>
              <a:ext uri="{FF2B5EF4-FFF2-40B4-BE49-F238E27FC236}">
                <a16:creationId xmlns:a16="http://schemas.microsoft.com/office/drawing/2014/main" id="{38D8F0BE-3938-3737-CC55-2213327C1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2" name="Title 1">
            <a:extLst>
              <a:ext uri="{FF2B5EF4-FFF2-40B4-BE49-F238E27FC236}">
                <a16:creationId xmlns:a16="http://schemas.microsoft.com/office/drawing/2014/main" id="{C854504D-37BB-86D4-CBAF-4FB70D89BFDA}"/>
              </a:ext>
            </a:extLst>
          </p:cNvPr>
          <p:cNvSpPr>
            <a:spLocks noGrp="1"/>
          </p:cNvSpPr>
          <p:nvPr>
            <p:ph type="title"/>
          </p:nvPr>
        </p:nvSpPr>
        <p:spPr/>
        <p:txBody>
          <a:bodyPr/>
          <a:lstStyle/>
          <a:p>
            <a:r>
              <a:rPr lang="en-SG" sz="1800" b="1" i="1" u="none" strike="noStrike" baseline="0" dirty="0">
                <a:solidFill>
                  <a:srgbClr val="5A1044"/>
                </a:solidFill>
              </a:rPr>
              <a:t>Part 3 – </a:t>
            </a:r>
            <a:r>
              <a:rPr lang="en-SG" sz="1800" b="1" i="1" u="none" strike="noStrike" baseline="0" dirty="0">
                <a:solidFill>
                  <a:srgbClr val="590E42"/>
                </a:solidFill>
              </a:rPr>
              <a:t>Praying for Life-flourishing Communities </a:t>
            </a:r>
            <a:endParaRPr lang="en-SG" b="1" dirty="0"/>
          </a:p>
        </p:txBody>
      </p:sp>
      <p:sp>
        <p:nvSpPr>
          <p:cNvPr id="13" name="TextBox 12">
            <a:extLst>
              <a:ext uri="{FF2B5EF4-FFF2-40B4-BE49-F238E27FC236}">
                <a16:creationId xmlns:a16="http://schemas.microsoft.com/office/drawing/2014/main" id="{5B86BFD1-D74D-F200-1FA8-D5E25CC249C0}"/>
              </a:ext>
            </a:extLst>
          </p:cNvPr>
          <p:cNvSpPr txBox="1"/>
          <p:nvPr/>
        </p:nvSpPr>
        <p:spPr>
          <a:xfrm>
            <a:off x="838200" y="1453265"/>
            <a:ext cx="6009735" cy="4647426"/>
          </a:xfrm>
          <a:prstGeom prst="rect">
            <a:avLst/>
          </a:prstGeom>
          <a:noFill/>
        </p:spPr>
        <p:txBody>
          <a:bodyPr wrap="square" rtlCol="0">
            <a:spAutoFit/>
          </a:bodyPr>
          <a:lstStyle/>
          <a:p>
            <a:pPr algn="just"/>
            <a:r>
              <a:rPr lang="en-SG" sz="1600" b="1" i="0" u="none" strike="noStrike" baseline="0" dirty="0">
                <a:solidFill>
                  <a:srgbClr val="221E1F"/>
                </a:solidFill>
              </a:rPr>
              <a:t>Commitment to Life-Affirmation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We believe the mission of God for this world </a:t>
            </a:r>
          </a:p>
          <a:p>
            <a:pPr algn="just"/>
            <a:r>
              <a:rPr lang="en-US" sz="1400" b="0" i="0" u="none" strike="noStrike" baseline="0" dirty="0">
                <a:solidFill>
                  <a:srgbClr val="221E1F"/>
                </a:solidFill>
              </a:rPr>
              <a:t>Is to bring forth life and cause it to flourish.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We believe the God of mission has a Church </a:t>
            </a:r>
          </a:p>
          <a:p>
            <a:pPr algn="just"/>
            <a:r>
              <a:rPr lang="en-US" sz="1400" b="0" i="0" u="none" strike="noStrike" baseline="0" dirty="0">
                <a:solidFill>
                  <a:srgbClr val="221E1F"/>
                </a:solidFill>
              </a:rPr>
              <a:t>To work for resurrection and restoration and the renewal of all things.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We believe this partnership of missional churches </a:t>
            </a:r>
          </a:p>
          <a:p>
            <a:pPr algn="just"/>
            <a:r>
              <a:rPr lang="en-US" sz="1400" b="0" i="0" u="none" strike="noStrike" baseline="0" dirty="0">
                <a:solidFill>
                  <a:srgbClr val="221E1F"/>
                </a:solidFill>
              </a:rPr>
              <a:t>is empowered by the Spirit of God for the work of transformation.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We believe that the seed of transformation is already planted </a:t>
            </a:r>
          </a:p>
          <a:p>
            <a:pPr algn="just"/>
            <a:r>
              <a:rPr lang="en-US" sz="1400" b="0" i="0" u="none" strike="noStrike" baseline="0" dirty="0">
                <a:solidFill>
                  <a:srgbClr val="221E1F"/>
                </a:solidFill>
              </a:rPr>
              <a:t>And we will see the fruits of God’s love for the world.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We commit ourselves to working together </a:t>
            </a:r>
          </a:p>
          <a:p>
            <a:pPr algn="just"/>
            <a:r>
              <a:rPr lang="en-US" sz="1400" b="0" i="0" u="none" strike="noStrike" baseline="0" dirty="0">
                <a:solidFill>
                  <a:srgbClr val="221E1F"/>
                </a:solidFill>
              </a:rPr>
              <a:t>to transform the powers of this Kingdom </a:t>
            </a:r>
          </a:p>
          <a:p>
            <a:pPr algn="just"/>
            <a:r>
              <a:rPr lang="en-US" sz="1400" b="0" i="0" u="none" strike="noStrike" baseline="0" dirty="0">
                <a:solidFill>
                  <a:srgbClr val="221E1F"/>
                </a:solidFill>
              </a:rPr>
              <a:t>for the sake of the eternal Kin-</a:t>
            </a:r>
            <a:r>
              <a:rPr lang="en-US" sz="1400" b="0" i="0" u="none" strike="noStrike" baseline="0" dirty="0" err="1">
                <a:solidFill>
                  <a:srgbClr val="221E1F"/>
                </a:solidFill>
              </a:rPr>
              <a:t>dom</a:t>
            </a:r>
            <a:r>
              <a:rPr lang="en-US" sz="1400" b="0" i="0" u="none" strike="noStrike" baseline="0" dirty="0">
                <a:solidFill>
                  <a:srgbClr val="221E1F"/>
                </a:solidFill>
              </a:rPr>
              <a:t>! </a:t>
            </a:r>
          </a:p>
          <a:p>
            <a:pPr algn="just"/>
            <a:endParaRPr lang="en-US" sz="1400" b="0" i="0" u="none" strike="noStrike" baseline="0" dirty="0">
              <a:solidFill>
                <a:srgbClr val="221E1F"/>
              </a:solidFill>
            </a:endParaRPr>
          </a:p>
          <a:p>
            <a:pPr algn="just"/>
            <a:r>
              <a:rPr lang="en-US" sz="1400" b="0" i="0" u="none" strike="noStrike" baseline="0" dirty="0">
                <a:solidFill>
                  <a:srgbClr val="221E1F"/>
                </a:solidFill>
              </a:rPr>
              <a:t>Praise be to God – who lived, died and lives again! </a:t>
            </a:r>
          </a:p>
          <a:p>
            <a:pPr algn="just"/>
            <a:r>
              <a:rPr lang="en-US" sz="1400" b="0" i="0" u="none" strike="noStrike" baseline="0" dirty="0">
                <a:solidFill>
                  <a:srgbClr val="221E1F"/>
                </a:solidFill>
              </a:rPr>
              <a:t>May we offer a foretaste of life-flourishing in the world. </a:t>
            </a:r>
          </a:p>
          <a:p>
            <a:pPr algn="just"/>
            <a:r>
              <a:rPr lang="en-SG" sz="1400" b="0" i="0" u="none" strike="noStrike" baseline="0" dirty="0">
                <a:solidFill>
                  <a:srgbClr val="221E1F"/>
                </a:solidFill>
              </a:rPr>
              <a:t>Alleluia! Amen!</a:t>
            </a:r>
            <a:endParaRPr lang="en-SG" sz="1100" b="1" i="0" u="none" strike="noStrike" baseline="0" dirty="0">
              <a:solidFill>
                <a:srgbClr val="221E1F"/>
              </a:solidFill>
            </a:endParaRPr>
          </a:p>
        </p:txBody>
      </p:sp>
      <p:pic>
        <p:nvPicPr>
          <p:cNvPr id="7" name="Content Placeholder 22">
            <a:extLst>
              <a:ext uri="{FF2B5EF4-FFF2-40B4-BE49-F238E27FC236}">
                <a16:creationId xmlns:a16="http://schemas.microsoft.com/office/drawing/2014/main" id="{8F6B0784-C7C9-D724-0231-C50BABF8B5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45080"/>
            <a:ext cx="10515600" cy="606299"/>
          </a:xfrm>
        </p:spPr>
      </p:pic>
    </p:spTree>
    <p:extLst>
      <p:ext uri="{BB962C8B-B14F-4D97-AF65-F5344CB8AC3E}">
        <p14:creationId xmlns:p14="http://schemas.microsoft.com/office/powerpoint/2010/main" val="72479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FCE5-1AFF-936B-4C24-C05BF1EEA8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18C374-C9D7-CDA1-63EF-2515541EA97D}"/>
              </a:ext>
            </a:extLst>
          </p:cNvPr>
          <p:cNvSpPr txBox="1"/>
          <p:nvPr/>
        </p:nvSpPr>
        <p:spPr>
          <a:xfrm>
            <a:off x="914400" y="1036320"/>
            <a:ext cx="184731" cy="369332"/>
          </a:xfrm>
          <a:prstGeom prst="rect">
            <a:avLst/>
          </a:prstGeom>
          <a:noFill/>
        </p:spPr>
        <p:txBody>
          <a:bodyPr wrap="none" rtlCol="0">
            <a:spAutoFit/>
          </a:bodyPr>
          <a:lstStyle/>
          <a:p>
            <a:endParaRPr lang="en-SG" dirty="0"/>
          </a:p>
        </p:txBody>
      </p:sp>
      <p:sp>
        <p:nvSpPr>
          <p:cNvPr id="3" name="TextBox 2">
            <a:extLst>
              <a:ext uri="{FF2B5EF4-FFF2-40B4-BE49-F238E27FC236}">
                <a16:creationId xmlns:a16="http://schemas.microsoft.com/office/drawing/2014/main" id="{B989D50D-DFBC-E121-F887-DD33A6731843}"/>
              </a:ext>
            </a:extLst>
          </p:cNvPr>
          <p:cNvSpPr txBox="1"/>
          <p:nvPr/>
        </p:nvSpPr>
        <p:spPr>
          <a:xfrm>
            <a:off x="838200" y="820877"/>
            <a:ext cx="4087850" cy="800219"/>
          </a:xfrm>
          <a:prstGeom prst="rect">
            <a:avLst/>
          </a:prstGeom>
          <a:noFill/>
        </p:spPr>
        <p:txBody>
          <a:bodyPr wrap="none" rtlCol="0">
            <a:spAutoFit/>
          </a:bodyPr>
          <a:lstStyle/>
          <a:p>
            <a:r>
              <a:rPr lang="en-US" b="1" dirty="0">
                <a:latin typeface="+mj-lt"/>
              </a:rPr>
              <a:t>Hymn (Tune: Lobe den Herren)</a:t>
            </a:r>
          </a:p>
          <a:p>
            <a:r>
              <a:rPr lang="en-US" sz="1400" i="1" dirty="0"/>
              <a:t>NEW WORDS – written for CWM Sunday 2025</a:t>
            </a:r>
          </a:p>
          <a:p>
            <a:r>
              <a:rPr lang="en-US" sz="1400" i="1" dirty="0">
                <a:hlinkClick r:id="rId2"/>
              </a:rPr>
              <a:t>https://</a:t>
            </a:r>
            <a:r>
              <a:rPr lang="en-US" sz="1400" i="1" dirty="0" err="1">
                <a:hlinkClick r:id="rId2"/>
              </a:rPr>
              <a:t>www.youtube.com</a:t>
            </a:r>
            <a:r>
              <a:rPr lang="en-US" sz="1400" i="1" dirty="0">
                <a:hlinkClick r:id="rId2"/>
              </a:rPr>
              <a:t>/</a:t>
            </a:r>
            <a:r>
              <a:rPr lang="en-US" sz="1400" i="1" dirty="0" err="1">
                <a:hlinkClick r:id="rId2"/>
              </a:rPr>
              <a:t>watch?v</a:t>
            </a:r>
            <a:r>
              <a:rPr lang="en-US" sz="1400" i="1" dirty="0">
                <a:hlinkClick r:id="rId2"/>
              </a:rPr>
              <a:t>=zW6Vv5z8U8s</a:t>
            </a:r>
            <a:endParaRPr lang="en-US" sz="1400" i="1" dirty="0"/>
          </a:p>
        </p:txBody>
      </p:sp>
      <p:sp>
        <p:nvSpPr>
          <p:cNvPr id="4" name="TextBox 3">
            <a:extLst>
              <a:ext uri="{FF2B5EF4-FFF2-40B4-BE49-F238E27FC236}">
                <a16:creationId xmlns:a16="http://schemas.microsoft.com/office/drawing/2014/main" id="{CD106FD9-BB5D-2210-AB30-9EC1DE1C42C9}"/>
              </a:ext>
            </a:extLst>
          </p:cNvPr>
          <p:cNvSpPr txBox="1"/>
          <p:nvPr/>
        </p:nvSpPr>
        <p:spPr>
          <a:xfrm>
            <a:off x="838200" y="1746558"/>
            <a:ext cx="5158463" cy="4185761"/>
          </a:xfrm>
          <a:prstGeom prst="rect">
            <a:avLst/>
          </a:prstGeom>
          <a:noFill/>
        </p:spPr>
        <p:txBody>
          <a:bodyPr wrap="none" rtlCol="0">
            <a:spAutoFit/>
          </a:bodyPr>
          <a:lstStyle/>
          <a:p>
            <a:r>
              <a:rPr lang="en-US" sz="1400" dirty="0"/>
              <a:t>Praise to the Christ, who has humbly come into creation!</a:t>
            </a:r>
          </a:p>
          <a:p>
            <a:r>
              <a:rPr lang="en-US" sz="1400" dirty="0"/>
              <a:t>O my soul, praise him, for he is the means of salvation!</a:t>
            </a:r>
          </a:p>
          <a:p>
            <a:r>
              <a:rPr lang="en-US" sz="1400" dirty="0"/>
              <a:t>All we who hear, now to Messiah draw near;</a:t>
            </a:r>
          </a:p>
          <a:p>
            <a:r>
              <a:rPr lang="en-US" sz="1400" dirty="0"/>
              <a:t>join us in glad adoration!</a:t>
            </a:r>
          </a:p>
          <a:p>
            <a:endParaRPr lang="en-US" sz="1400" dirty="0"/>
          </a:p>
          <a:p>
            <a:r>
              <a:rPr lang="en-US" sz="1400" dirty="0"/>
              <a:t>Praise to the Spirit, who gives breath for our very sustaining.</a:t>
            </a:r>
          </a:p>
          <a:p>
            <a:r>
              <a:rPr lang="en-US" sz="1400" dirty="0"/>
              <a:t>Sharing our prayers, we commit to this Spirit’s maintaining.</a:t>
            </a:r>
          </a:p>
          <a:p>
            <a:r>
              <a:rPr lang="en-US" sz="1400" dirty="0"/>
              <a:t>God’s care enfolds those who true justice uphold.</a:t>
            </a:r>
          </a:p>
          <a:p>
            <a:r>
              <a:rPr lang="en-US" sz="1400" dirty="0"/>
              <a:t>Advocate for life’s reframing!</a:t>
            </a:r>
          </a:p>
          <a:p>
            <a:endParaRPr lang="en-US" sz="1400" dirty="0"/>
          </a:p>
          <a:p>
            <a:r>
              <a:rPr lang="en-US" sz="1400" dirty="0"/>
              <a:t>Praise to the Shepherd, whose voice calls our names to the table</a:t>
            </a:r>
          </a:p>
          <a:p>
            <a:r>
              <a:rPr lang="en-US" sz="1400" dirty="0"/>
              <a:t>surely this goodness and mercy gives strength and enables.</a:t>
            </a:r>
          </a:p>
          <a:p>
            <a:r>
              <a:rPr lang="en-US" sz="1400" dirty="0"/>
              <a:t>Ponder anew what, as God’s people, we do,</a:t>
            </a:r>
          </a:p>
          <a:p>
            <a:r>
              <a:rPr lang="en-US" sz="1400" dirty="0"/>
              <a:t>Bearing Christ’s name as our label.</a:t>
            </a:r>
          </a:p>
          <a:p>
            <a:endParaRPr lang="en-US" sz="1400" dirty="0"/>
          </a:p>
          <a:p>
            <a:r>
              <a:rPr lang="en-US" sz="1400" dirty="0"/>
              <a:t>Witness to God – let us worship the God of transforming.</a:t>
            </a:r>
          </a:p>
          <a:p>
            <a:r>
              <a:rPr lang="en-US" sz="1400" dirty="0"/>
              <a:t>Human-Divine, God calls us to be always reforming.</a:t>
            </a:r>
          </a:p>
          <a:p>
            <a:r>
              <a:rPr lang="en-US" sz="1400" dirty="0"/>
              <a:t>Let the amen sound from God’s people again;</a:t>
            </a:r>
          </a:p>
          <a:p>
            <a:r>
              <a:rPr lang="en-US" sz="1400" dirty="0"/>
              <a:t>gladly forever adoring.</a:t>
            </a:r>
          </a:p>
        </p:txBody>
      </p:sp>
      <p:pic>
        <p:nvPicPr>
          <p:cNvPr id="18" name="Picture 17" descr="A person praying with her hands together&#10;&#10;AI-generated content may be incorrect.">
            <a:extLst>
              <a:ext uri="{FF2B5EF4-FFF2-40B4-BE49-F238E27FC236}">
                <a16:creationId xmlns:a16="http://schemas.microsoft.com/office/drawing/2014/main" id="{F645B069-E550-F9DE-C8D7-3052F45A2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865" y="1"/>
            <a:ext cx="4921135" cy="6858000"/>
          </a:xfrm>
          <a:prstGeom prst="rect">
            <a:avLst/>
          </a:prstGeom>
        </p:spPr>
      </p:pic>
      <p:pic>
        <p:nvPicPr>
          <p:cNvPr id="21" name="Content Placeholder 22">
            <a:extLst>
              <a:ext uri="{FF2B5EF4-FFF2-40B4-BE49-F238E27FC236}">
                <a16:creationId xmlns:a16="http://schemas.microsoft.com/office/drawing/2014/main" id="{C842D0D4-5A99-EC21-2448-A0987182C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14578"/>
            <a:ext cx="10515600" cy="606299"/>
          </a:xfrm>
          <a:prstGeom prst="rect">
            <a:avLst/>
          </a:prstGeom>
        </p:spPr>
      </p:pic>
    </p:spTree>
    <p:extLst>
      <p:ext uri="{BB962C8B-B14F-4D97-AF65-F5344CB8AC3E}">
        <p14:creationId xmlns:p14="http://schemas.microsoft.com/office/powerpoint/2010/main" val="3580148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9C8E6-26A3-EE90-FD00-10DF7D4DEDD4}"/>
            </a:ext>
          </a:extLst>
        </p:cNvPr>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8E268057-6D39-0159-50C8-8F768E96F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5080"/>
            <a:ext cx="10515600" cy="606299"/>
          </a:xfrm>
        </p:spPr>
      </p:pic>
      <p:sp>
        <p:nvSpPr>
          <p:cNvPr id="2" name="TextBox 1">
            <a:extLst>
              <a:ext uri="{FF2B5EF4-FFF2-40B4-BE49-F238E27FC236}">
                <a16:creationId xmlns:a16="http://schemas.microsoft.com/office/drawing/2014/main" id="{70961409-991F-2832-445B-85BCE12DEB4E}"/>
              </a:ext>
            </a:extLst>
          </p:cNvPr>
          <p:cNvSpPr txBox="1"/>
          <p:nvPr/>
        </p:nvSpPr>
        <p:spPr>
          <a:xfrm>
            <a:off x="798021" y="837210"/>
            <a:ext cx="2467983" cy="369332"/>
          </a:xfrm>
          <a:prstGeom prst="rect">
            <a:avLst/>
          </a:prstGeom>
          <a:noFill/>
        </p:spPr>
        <p:txBody>
          <a:bodyPr wrap="none" rtlCol="0">
            <a:spAutoFit/>
          </a:bodyPr>
          <a:lstStyle/>
          <a:p>
            <a:r>
              <a:rPr lang="en-SG" sz="1800" b="1" i="0" u="none" strike="noStrike" baseline="0" dirty="0">
                <a:solidFill>
                  <a:srgbClr val="221E1F"/>
                </a:solidFill>
                <a:latin typeface="+mj-lt"/>
              </a:rPr>
              <a:t>Prayers of Intercession </a:t>
            </a:r>
            <a:endParaRPr lang="en-US" b="1" dirty="0">
              <a:latin typeface="+mj-lt"/>
            </a:endParaRPr>
          </a:p>
        </p:txBody>
      </p:sp>
      <p:sp>
        <p:nvSpPr>
          <p:cNvPr id="5" name="TextBox 4">
            <a:extLst>
              <a:ext uri="{FF2B5EF4-FFF2-40B4-BE49-F238E27FC236}">
                <a16:creationId xmlns:a16="http://schemas.microsoft.com/office/drawing/2014/main" id="{2C1283F2-DF1C-920F-6024-1ABEC6D4643F}"/>
              </a:ext>
            </a:extLst>
          </p:cNvPr>
          <p:cNvSpPr txBox="1"/>
          <p:nvPr/>
        </p:nvSpPr>
        <p:spPr>
          <a:xfrm>
            <a:off x="737061" y="1288385"/>
            <a:ext cx="5358939" cy="4293483"/>
          </a:xfrm>
          <a:prstGeom prst="rect">
            <a:avLst/>
          </a:prstGeom>
          <a:noFill/>
        </p:spPr>
        <p:txBody>
          <a:bodyPr wrap="square" rtlCol="0">
            <a:spAutoFit/>
          </a:bodyPr>
          <a:lstStyle/>
          <a:p>
            <a:r>
              <a:rPr lang="en-US" sz="1300" dirty="0"/>
              <a:t>God of grace and mercy,</a:t>
            </a:r>
          </a:p>
          <a:p>
            <a:r>
              <a:rPr lang="en-US" sz="1300" dirty="0"/>
              <a:t>We come before You with hearts full of hope and faith,</a:t>
            </a:r>
          </a:p>
          <a:p>
            <a:r>
              <a:rPr lang="en-US" sz="1300" dirty="0"/>
              <a:t>lifting up our prayers for the world.</a:t>
            </a:r>
          </a:p>
          <a:p>
            <a:r>
              <a:rPr lang="en-US" sz="1300" dirty="0"/>
              <a:t>We seek peace for all nations embroiled in war and conflict.</a:t>
            </a:r>
          </a:p>
          <a:p>
            <a:r>
              <a:rPr lang="en-US" sz="1300" dirty="0"/>
              <a:t>May Your peace prevail and put an end to violence and turmoil.</a:t>
            </a:r>
          </a:p>
          <a:p>
            <a:r>
              <a:rPr lang="en-US" sz="1300" dirty="0"/>
              <a:t>Grant wisdom and understanding to the leaders of the nations,</a:t>
            </a:r>
          </a:p>
          <a:p>
            <a:r>
              <a:rPr lang="en-US" sz="1300" dirty="0"/>
              <a:t>so they may govern with righteousness and justice.</a:t>
            </a:r>
          </a:p>
          <a:p>
            <a:endParaRPr lang="en-US" sz="1300" dirty="0"/>
          </a:p>
          <a:p>
            <a:r>
              <a:rPr lang="en-US" sz="1300" dirty="0"/>
              <a:t>By Your Spirit, let fairness and equity be the bedrock of all societies.</a:t>
            </a:r>
          </a:p>
          <a:p>
            <a:r>
              <a:rPr lang="en-US" sz="1300" dirty="0"/>
              <a:t>Strengthen the economies of nations grappling with poverty.</a:t>
            </a:r>
          </a:p>
          <a:p>
            <a:r>
              <a:rPr lang="en-US" sz="1300" dirty="0"/>
              <a:t>Provide opportunities for growth and economic stability.</a:t>
            </a:r>
          </a:p>
          <a:p>
            <a:r>
              <a:rPr lang="en-US" sz="1300" dirty="0"/>
              <a:t>Protect the poor and vulnerable in every country, O God.</a:t>
            </a:r>
          </a:p>
          <a:p>
            <a:r>
              <a:rPr lang="en-US" sz="1300" dirty="0"/>
              <a:t>Be their refuge and strength in times of need.</a:t>
            </a:r>
          </a:p>
          <a:p>
            <a:r>
              <a:rPr lang="en-US" sz="1300" dirty="0"/>
              <a:t>Bring an end to corruption and injustice in governments.</a:t>
            </a:r>
          </a:p>
          <a:p>
            <a:r>
              <a:rPr lang="en-US" sz="1300" dirty="0"/>
              <a:t>Raise up leaders who will govern with integrity and </a:t>
            </a:r>
            <a:r>
              <a:rPr lang="en-US" sz="1300" dirty="0" err="1"/>
              <a:t>honour</a:t>
            </a:r>
            <a:r>
              <a:rPr lang="en-US" sz="1300" dirty="0"/>
              <a:t>.</a:t>
            </a:r>
          </a:p>
          <a:p>
            <a:endParaRPr lang="en-US" sz="1300" dirty="0"/>
          </a:p>
          <a:p>
            <a:r>
              <a:rPr lang="en-US" sz="1300" dirty="0"/>
              <a:t>Let Your message of love reach every corner of the earth,</a:t>
            </a:r>
          </a:p>
          <a:p>
            <a:r>
              <a:rPr lang="en-US" sz="1300" dirty="0"/>
              <a:t>and may its transformative power bring fullness of life to all.</a:t>
            </a:r>
          </a:p>
          <a:p>
            <a:r>
              <a:rPr lang="en-US" sz="1300" dirty="0"/>
              <a:t>Grant protection to those spreading Your word in dangerous places.</a:t>
            </a:r>
          </a:p>
          <a:p>
            <a:r>
              <a:rPr lang="en-US" sz="1300" dirty="0"/>
              <a:t>Keep them safe, grant them resources and </a:t>
            </a:r>
            <a:r>
              <a:rPr lang="en-US" sz="1300" dirty="0" err="1"/>
              <a:t>favour</a:t>
            </a:r>
            <a:r>
              <a:rPr lang="en-US" sz="1300" dirty="0"/>
              <a:t>,</a:t>
            </a:r>
          </a:p>
          <a:p>
            <a:r>
              <a:rPr lang="en-US" sz="1300" dirty="0"/>
              <a:t>and empower their ministry.</a:t>
            </a:r>
            <a:endParaRPr lang="en-SG" sz="1300" dirty="0"/>
          </a:p>
        </p:txBody>
      </p:sp>
      <p:sp>
        <p:nvSpPr>
          <p:cNvPr id="6" name="TextBox 5">
            <a:extLst>
              <a:ext uri="{FF2B5EF4-FFF2-40B4-BE49-F238E27FC236}">
                <a16:creationId xmlns:a16="http://schemas.microsoft.com/office/drawing/2014/main" id="{ECEB9968-546B-D3EE-21F8-D41DF1A269DF}"/>
              </a:ext>
            </a:extLst>
          </p:cNvPr>
          <p:cNvSpPr txBox="1"/>
          <p:nvPr/>
        </p:nvSpPr>
        <p:spPr>
          <a:xfrm>
            <a:off x="6516445" y="1288385"/>
            <a:ext cx="5226668" cy="3893374"/>
          </a:xfrm>
          <a:prstGeom prst="rect">
            <a:avLst/>
          </a:prstGeom>
          <a:noFill/>
        </p:spPr>
        <p:txBody>
          <a:bodyPr wrap="square" rtlCol="0">
            <a:spAutoFit/>
          </a:bodyPr>
          <a:lstStyle/>
          <a:p>
            <a:r>
              <a:rPr lang="en-US" sz="1300" dirty="0"/>
              <a:t>We pray for spiritual revival across nations,</a:t>
            </a:r>
          </a:p>
          <a:p>
            <a:r>
              <a:rPr lang="en-US" sz="1300" dirty="0"/>
              <a:t>that people would turn to You and find hope and salvation.</a:t>
            </a:r>
          </a:p>
          <a:p>
            <a:r>
              <a:rPr lang="en-US" sz="1300" dirty="0"/>
              <a:t>Heal the divisions in nations torn apart by hatred and racism.</a:t>
            </a:r>
          </a:p>
          <a:p>
            <a:r>
              <a:rPr lang="en-US" sz="1300" dirty="0"/>
              <a:t>Bring reconciliation and unity among all people.</a:t>
            </a:r>
          </a:p>
          <a:p>
            <a:endParaRPr lang="en-US" sz="1300" dirty="0"/>
          </a:p>
          <a:p>
            <a:r>
              <a:rPr lang="en-US" sz="1300" dirty="0"/>
              <a:t>We pray for children worldwide,</a:t>
            </a:r>
          </a:p>
          <a:p>
            <a:r>
              <a:rPr lang="en-US" sz="1300" dirty="0"/>
              <a:t>that they may grow up in peace and safety,</a:t>
            </a:r>
          </a:p>
          <a:p>
            <a:r>
              <a:rPr lang="en-US" sz="1300" dirty="0"/>
              <a:t>with access to education and opportunities for their full liberty.</a:t>
            </a:r>
          </a:p>
          <a:p>
            <a:r>
              <a:rPr lang="en-US" sz="1300" dirty="0"/>
              <a:t>Bring healing to nations devastated by disease and famine.</a:t>
            </a:r>
          </a:p>
          <a:p>
            <a:r>
              <a:rPr lang="en-US" sz="1300" dirty="0"/>
              <a:t>Provide relief and restoration to those in need.</a:t>
            </a:r>
          </a:p>
          <a:p>
            <a:r>
              <a:rPr lang="en-US" sz="1300" dirty="0"/>
              <a:t>Restore the natural resources of countries that have been depleted,</a:t>
            </a:r>
          </a:p>
          <a:p>
            <a:r>
              <a:rPr lang="en-US" sz="1300" dirty="0"/>
              <a:t>and bring environmental healing to our world.</a:t>
            </a:r>
          </a:p>
          <a:p>
            <a:endParaRPr lang="en-US" sz="1300" dirty="0"/>
          </a:p>
          <a:p>
            <a:r>
              <a:rPr lang="en-US" sz="1300" dirty="0"/>
              <a:t>By Your Holy Spirit, may there be a revival in the care of Your earth.</a:t>
            </a:r>
          </a:p>
          <a:p>
            <a:r>
              <a:rPr lang="en-US" sz="1300" dirty="0"/>
              <a:t>God of Creation, send healing rains to nations suffering from drought.</a:t>
            </a:r>
          </a:p>
          <a:p>
            <a:r>
              <a:rPr lang="en-US" sz="1300" dirty="0"/>
              <a:t>Revive the land and provide for the needs of the people.</a:t>
            </a:r>
          </a:p>
          <a:p>
            <a:r>
              <a:rPr lang="en-US" sz="1300" dirty="0"/>
              <a:t>We trust in Your power and grace,</a:t>
            </a:r>
          </a:p>
          <a:p>
            <a:r>
              <a:rPr lang="en-US" sz="1300" dirty="0"/>
              <a:t>knowing that You hear our prayers and are at work in the world.</a:t>
            </a:r>
          </a:p>
          <a:p>
            <a:r>
              <a:rPr lang="en-US" sz="1300" dirty="0"/>
              <a:t>In Jesus’ name, we pray.</a:t>
            </a:r>
          </a:p>
        </p:txBody>
      </p:sp>
    </p:spTree>
    <p:extLst>
      <p:ext uri="{BB962C8B-B14F-4D97-AF65-F5344CB8AC3E}">
        <p14:creationId xmlns:p14="http://schemas.microsoft.com/office/powerpoint/2010/main" val="313147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1944B-C170-1734-4463-19CC6BA96D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648E75-5674-7BB0-94EC-C6F8CAA4329A}"/>
              </a:ext>
            </a:extLst>
          </p:cNvPr>
          <p:cNvSpPr txBox="1"/>
          <p:nvPr/>
        </p:nvSpPr>
        <p:spPr>
          <a:xfrm>
            <a:off x="838200" y="1030778"/>
            <a:ext cx="5817170" cy="830997"/>
          </a:xfrm>
          <a:prstGeom prst="rect">
            <a:avLst/>
          </a:prstGeom>
          <a:noFill/>
        </p:spPr>
        <p:txBody>
          <a:bodyPr wrap="none" rtlCol="0">
            <a:spAutoFit/>
          </a:bodyPr>
          <a:lstStyle/>
          <a:p>
            <a:r>
              <a:rPr lang="en-US" b="1" dirty="0">
                <a:latin typeface="+mj-lt"/>
              </a:rPr>
              <a:t>Blessing Song: I Believe That One Fine Day…</a:t>
            </a:r>
          </a:p>
          <a:p>
            <a:r>
              <a:rPr lang="en-US" sz="1600" b="1" dirty="0">
                <a:latin typeface="+mj-lt"/>
              </a:rPr>
              <a:t>(A simple and upbeat round)</a:t>
            </a:r>
          </a:p>
          <a:p>
            <a:r>
              <a:rPr lang="en-SG" sz="1400" i="1" dirty="0">
                <a:hlinkClick r:id="rId2"/>
              </a:rPr>
              <a:t>https://aliburns.co.uk/shop/song/downloads/i-believe-that-one-fine-day/</a:t>
            </a:r>
            <a:endParaRPr lang="en-SG" sz="1400" i="1" dirty="0"/>
          </a:p>
        </p:txBody>
      </p:sp>
      <p:sp>
        <p:nvSpPr>
          <p:cNvPr id="3" name="TextBox 2">
            <a:extLst>
              <a:ext uri="{FF2B5EF4-FFF2-40B4-BE49-F238E27FC236}">
                <a16:creationId xmlns:a16="http://schemas.microsoft.com/office/drawing/2014/main" id="{2D76DD1D-3891-B5E6-F048-1C4C3BC464FA}"/>
              </a:ext>
            </a:extLst>
          </p:cNvPr>
          <p:cNvSpPr txBox="1"/>
          <p:nvPr/>
        </p:nvSpPr>
        <p:spPr>
          <a:xfrm>
            <a:off x="838200" y="2041174"/>
            <a:ext cx="3286298" cy="954107"/>
          </a:xfrm>
          <a:prstGeom prst="rect">
            <a:avLst/>
          </a:prstGeom>
          <a:noFill/>
        </p:spPr>
        <p:txBody>
          <a:bodyPr wrap="square" rtlCol="0">
            <a:spAutoFit/>
          </a:bodyPr>
          <a:lstStyle/>
          <a:p>
            <a:r>
              <a:rPr lang="en-US" sz="1400" dirty="0"/>
              <a:t>I believe that one fine day</a:t>
            </a:r>
          </a:p>
          <a:p>
            <a:r>
              <a:rPr lang="en-US" sz="1400" dirty="0"/>
              <a:t>I believe that one fine day</a:t>
            </a:r>
          </a:p>
          <a:p>
            <a:r>
              <a:rPr lang="en-US" sz="1400" dirty="0"/>
              <a:t>That the power of love</a:t>
            </a:r>
          </a:p>
          <a:p>
            <a:r>
              <a:rPr lang="en-US" sz="1400" dirty="0"/>
              <a:t>Will rise above the love of power</a:t>
            </a:r>
            <a:endParaRPr lang="en-SG" sz="1400" dirty="0"/>
          </a:p>
        </p:txBody>
      </p:sp>
      <p:sp>
        <p:nvSpPr>
          <p:cNvPr id="4" name="TextBox 3">
            <a:extLst>
              <a:ext uri="{FF2B5EF4-FFF2-40B4-BE49-F238E27FC236}">
                <a16:creationId xmlns:a16="http://schemas.microsoft.com/office/drawing/2014/main" id="{062C9C0E-9FA5-2C32-5F76-4ABE5F0A39FF}"/>
              </a:ext>
            </a:extLst>
          </p:cNvPr>
          <p:cNvSpPr txBox="1"/>
          <p:nvPr/>
        </p:nvSpPr>
        <p:spPr>
          <a:xfrm>
            <a:off x="838200" y="3174680"/>
            <a:ext cx="1519968" cy="369332"/>
          </a:xfrm>
          <a:prstGeom prst="rect">
            <a:avLst/>
          </a:prstGeom>
          <a:noFill/>
        </p:spPr>
        <p:txBody>
          <a:bodyPr wrap="none" rtlCol="0">
            <a:spAutoFit/>
          </a:bodyPr>
          <a:lstStyle/>
          <a:p>
            <a:r>
              <a:rPr lang="en-US" b="1" dirty="0"/>
              <a:t>Benediction:</a:t>
            </a:r>
            <a:endParaRPr lang="en-US" sz="1600" b="1" dirty="0"/>
          </a:p>
        </p:txBody>
      </p:sp>
      <p:sp>
        <p:nvSpPr>
          <p:cNvPr id="5" name="TextBox 4">
            <a:extLst>
              <a:ext uri="{FF2B5EF4-FFF2-40B4-BE49-F238E27FC236}">
                <a16:creationId xmlns:a16="http://schemas.microsoft.com/office/drawing/2014/main" id="{90626EDC-0F25-3461-EFC4-6AD0483313FD}"/>
              </a:ext>
            </a:extLst>
          </p:cNvPr>
          <p:cNvSpPr txBox="1"/>
          <p:nvPr/>
        </p:nvSpPr>
        <p:spPr>
          <a:xfrm>
            <a:off x="838200" y="3723411"/>
            <a:ext cx="4995406" cy="1877437"/>
          </a:xfrm>
          <a:prstGeom prst="rect">
            <a:avLst/>
          </a:prstGeom>
          <a:noFill/>
        </p:spPr>
        <p:txBody>
          <a:bodyPr wrap="none" rtlCol="0">
            <a:spAutoFit/>
          </a:bodyPr>
          <a:lstStyle/>
          <a:p>
            <a:r>
              <a:rPr lang="en-US" sz="1400" dirty="0"/>
              <a:t>Let God’s Love Transform Us</a:t>
            </a:r>
          </a:p>
          <a:p>
            <a:r>
              <a:rPr lang="en-US" sz="1400" dirty="0"/>
              <a:t>to become good news for the whole created order.</a:t>
            </a:r>
          </a:p>
          <a:p>
            <a:r>
              <a:rPr lang="en-US" sz="1400" dirty="0"/>
              <a:t>Let us go into the world to love, to serve, to affirm, to empower,</a:t>
            </a:r>
          </a:p>
          <a:p>
            <a:r>
              <a:rPr lang="en-US" sz="1400" dirty="0"/>
              <a:t>to enhance justice and liberation.</a:t>
            </a:r>
          </a:p>
          <a:p>
            <a:r>
              <a:rPr lang="en-US" sz="1400" dirty="0"/>
              <a:t>May Jesus Christ our </a:t>
            </a:r>
            <a:r>
              <a:rPr lang="en-US" sz="1400" dirty="0" err="1"/>
              <a:t>Saviour</a:t>
            </a:r>
            <a:r>
              <a:rPr lang="en-US" sz="1400" dirty="0"/>
              <a:t> and the Holy Spirit our guide</a:t>
            </a:r>
          </a:p>
          <a:p>
            <a:r>
              <a:rPr lang="en-US" sz="1400" dirty="0"/>
              <a:t>be with us all now and forever more.</a:t>
            </a:r>
          </a:p>
          <a:p>
            <a:r>
              <a:rPr lang="en-US" sz="1400" b="1" dirty="0"/>
              <a:t>Amen</a:t>
            </a:r>
          </a:p>
          <a:p>
            <a:endParaRPr lang="en-SG" dirty="0"/>
          </a:p>
        </p:txBody>
      </p:sp>
      <p:pic>
        <p:nvPicPr>
          <p:cNvPr id="14" name="Picture 13" descr="A white cross painted on a blue surface&#10;&#10;AI-generated content may be incorrect.">
            <a:extLst>
              <a:ext uri="{FF2B5EF4-FFF2-40B4-BE49-F238E27FC236}">
                <a16:creationId xmlns:a16="http://schemas.microsoft.com/office/drawing/2014/main" id="{DDBDFEAA-258A-A73A-BE09-8AC8AD529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156" y="-23583"/>
            <a:ext cx="4948844" cy="6881583"/>
          </a:xfrm>
          <a:prstGeom prst="rect">
            <a:avLst/>
          </a:prstGeom>
        </p:spPr>
      </p:pic>
      <p:pic>
        <p:nvPicPr>
          <p:cNvPr id="17" name="Content Placeholder 22">
            <a:extLst>
              <a:ext uri="{FF2B5EF4-FFF2-40B4-BE49-F238E27FC236}">
                <a16:creationId xmlns:a16="http://schemas.microsoft.com/office/drawing/2014/main" id="{94491C96-9D3C-47A0-41E0-DE68A78E6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59724"/>
            <a:ext cx="10515600" cy="606299"/>
          </a:xfrm>
          <a:prstGeom prst="rect">
            <a:avLst/>
          </a:prstGeom>
        </p:spPr>
      </p:pic>
    </p:spTree>
    <p:extLst>
      <p:ext uri="{BB962C8B-B14F-4D97-AF65-F5344CB8AC3E}">
        <p14:creationId xmlns:p14="http://schemas.microsoft.com/office/powerpoint/2010/main" val="395963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flock of birds&#10;&#10;AI-generated content may be incorrect.">
            <a:extLst>
              <a:ext uri="{FF2B5EF4-FFF2-40B4-BE49-F238E27FC236}">
                <a16:creationId xmlns:a16="http://schemas.microsoft.com/office/drawing/2014/main" id="{AE3A4E10-4570-5EE8-C5EF-C894639A0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00" y="0"/>
            <a:ext cx="4991100" cy="6858000"/>
          </a:xfrm>
          <a:prstGeom prst="rect">
            <a:avLst/>
          </a:prstGeom>
        </p:spPr>
      </p:pic>
      <p:sp>
        <p:nvSpPr>
          <p:cNvPr id="2" name="Title 1">
            <a:extLst>
              <a:ext uri="{FF2B5EF4-FFF2-40B4-BE49-F238E27FC236}">
                <a16:creationId xmlns:a16="http://schemas.microsoft.com/office/drawing/2014/main" id="{5308C48B-D805-93BA-9B41-06CF0BCBB1BA}"/>
              </a:ext>
            </a:extLst>
          </p:cNvPr>
          <p:cNvSpPr>
            <a:spLocks noGrp="1"/>
          </p:cNvSpPr>
          <p:nvPr>
            <p:ph type="title"/>
          </p:nvPr>
        </p:nvSpPr>
        <p:spPr/>
        <p:txBody>
          <a:bodyPr/>
          <a:lstStyle/>
          <a:p>
            <a:r>
              <a:rPr lang="en-SG" sz="1800" b="1" i="1" u="none" strike="noStrike" baseline="0" dirty="0">
                <a:solidFill>
                  <a:srgbClr val="5A1044"/>
                </a:solidFill>
              </a:rPr>
              <a:t>Part 1 – Transforming Power</a:t>
            </a:r>
            <a:endParaRPr lang="en-SG" b="1" dirty="0"/>
          </a:p>
        </p:txBody>
      </p:sp>
      <p:sp>
        <p:nvSpPr>
          <p:cNvPr id="6" name="TextBox 5">
            <a:extLst>
              <a:ext uri="{FF2B5EF4-FFF2-40B4-BE49-F238E27FC236}">
                <a16:creationId xmlns:a16="http://schemas.microsoft.com/office/drawing/2014/main" id="{18C8E650-6885-E1CA-F3D3-D871579E119D}"/>
              </a:ext>
            </a:extLst>
          </p:cNvPr>
          <p:cNvSpPr txBox="1"/>
          <p:nvPr/>
        </p:nvSpPr>
        <p:spPr>
          <a:xfrm>
            <a:off x="838200" y="1315557"/>
            <a:ext cx="4357731" cy="646331"/>
          </a:xfrm>
          <a:prstGeom prst="rect">
            <a:avLst/>
          </a:prstGeom>
          <a:noFill/>
        </p:spPr>
        <p:txBody>
          <a:bodyPr wrap="none" rtlCol="0">
            <a:spAutoFit/>
          </a:bodyPr>
          <a:lstStyle/>
          <a:p>
            <a:pPr algn="l"/>
            <a:r>
              <a:rPr lang="en-US" sz="1800" b="1" i="0" u="none" strike="noStrike" baseline="0" dirty="0">
                <a:solidFill>
                  <a:srgbClr val="0656A5"/>
                </a:solidFill>
                <a:latin typeface="+mj-lt"/>
              </a:rPr>
              <a:t>The Call to Share together in Worship as an</a:t>
            </a:r>
          </a:p>
          <a:p>
            <a:pPr algn="l"/>
            <a:r>
              <a:rPr lang="en-SG" sz="1800" b="1" i="0" u="none" strike="noStrike" baseline="0" dirty="0">
                <a:solidFill>
                  <a:srgbClr val="0656A5"/>
                </a:solidFill>
                <a:latin typeface="+mj-lt"/>
              </a:rPr>
              <a:t>act of Humble approach</a:t>
            </a:r>
            <a:endParaRPr lang="en-SG" dirty="0">
              <a:latin typeface="+mj-lt"/>
            </a:endParaRPr>
          </a:p>
        </p:txBody>
      </p:sp>
      <p:sp>
        <p:nvSpPr>
          <p:cNvPr id="11" name="TextBox 10">
            <a:extLst>
              <a:ext uri="{FF2B5EF4-FFF2-40B4-BE49-F238E27FC236}">
                <a16:creationId xmlns:a16="http://schemas.microsoft.com/office/drawing/2014/main" id="{BE84F0D1-7C28-BCEB-5CE9-671382493C63}"/>
              </a:ext>
            </a:extLst>
          </p:cNvPr>
          <p:cNvSpPr txBox="1"/>
          <p:nvPr/>
        </p:nvSpPr>
        <p:spPr>
          <a:xfrm>
            <a:off x="903093" y="2057824"/>
            <a:ext cx="2927231" cy="338554"/>
          </a:xfrm>
          <a:prstGeom prst="rect">
            <a:avLst/>
          </a:prstGeom>
          <a:noFill/>
        </p:spPr>
        <p:txBody>
          <a:bodyPr wrap="square" rtlCol="0">
            <a:spAutoFit/>
          </a:bodyPr>
          <a:lstStyle/>
          <a:p>
            <a:r>
              <a:rPr lang="en-SG" sz="1600" b="1" i="0" u="none" strike="noStrike" baseline="0" dirty="0">
                <a:latin typeface="+mj-lt"/>
              </a:rPr>
              <a:t>Call to Worship:</a:t>
            </a:r>
            <a:endParaRPr lang="en-SG" sz="1600" dirty="0">
              <a:latin typeface="+mj-lt"/>
            </a:endParaRPr>
          </a:p>
        </p:txBody>
      </p:sp>
      <p:sp>
        <p:nvSpPr>
          <p:cNvPr id="13" name="TextBox 12">
            <a:extLst>
              <a:ext uri="{FF2B5EF4-FFF2-40B4-BE49-F238E27FC236}">
                <a16:creationId xmlns:a16="http://schemas.microsoft.com/office/drawing/2014/main" id="{DE02B026-68DF-A4C9-5E30-1E2C3E752E55}"/>
              </a:ext>
            </a:extLst>
          </p:cNvPr>
          <p:cNvSpPr txBox="1"/>
          <p:nvPr/>
        </p:nvSpPr>
        <p:spPr>
          <a:xfrm>
            <a:off x="838201" y="2523092"/>
            <a:ext cx="5557058" cy="3539430"/>
          </a:xfrm>
          <a:prstGeom prst="rect">
            <a:avLst/>
          </a:prstGeom>
          <a:noFill/>
        </p:spPr>
        <p:txBody>
          <a:bodyPr wrap="square" rtlCol="0">
            <a:spAutoFit/>
          </a:bodyPr>
          <a:lstStyle/>
          <a:p>
            <a:pPr algn="l"/>
            <a:r>
              <a:rPr lang="en-US" sz="1400" b="0" i="1" u="none" strike="noStrike" baseline="0" dirty="0">
                <a:ea typeface="Calibri" panose="020F0502020204030204" pitchFamily="34" charset="0"/>
                <a:cs typeface="Calibri" panose="020F0502020204030204" pitchFamily="34" charset="0"/>
              </a:rPr>
              <a:t>One 	</a:t>
            </a:r>
            <a:r>
              <a:rPr lang="en-US" sz="1400" b="0" i="0" u="none" strike="noStrike" baseline="0" dirty="0">
                <a:ea typeface="Calibri" panose="020F0502020204030204" pitchFamily="34" charset="0"/>
                <a:cs typeface="Calibri" panose="020F0502020204030204" pitchFamily="34" charset="0"/>
              </a:rPr>
              <a:t>God of the vulnerable and the powerless, </a:t>
            </a:r>
            <a:br>
              <a:rPr lang="en-US" sz="1400" b="0" i="0" u="none" strike="noStrike" baseline="0" dirty="0">
                <a:ea typeface="Calibri" panose="020F0502020204030204" pitchFamily="34" charset="0"/>
                <a:cs typeface="Calibri" panose="020F0502020204030204" pitchFamily="34" charset="0"/>
              </a:rPr>
            </a:br>
            <a:r>
              <a:rPr lang="en-US" sz="1400" b="0" i="0" u="none" strike="noStrike" baseline="0" dirty="0">
                <a:ea typeface="Calibri" panose="020F0502020204030204" pitchFamily="34" charset="0"/>
                <a:cs typeface="Calibri" panose="020F0502020204030204" pitchFamily="34" charset="0"/>
              </a:rPr>
              <a:t>	You created something from nothing</a:t>
            </a:r>
          </a:p>
          <a:p>
            <a:pPr algn="l"/>
            <a:endParaRPr lang="en-US" sz="1400" b="0" i="0" u="none" strike="noStrike" baseline="0" dirty="0">
              <a:ea typeface="Calibri" panose="020F0502020204030204" pitchFamily="34" charset="0"/>
              <a:cs typeface="Calibri" panose="020F0502020204030204" pitchFamily="34" charset="0"/>
            </a:endParaRPr>
          </a:p>
          <a:p>
            <a:pPr algn="l"/>
            <a:r>
              <a:rPr lang="en-US" sz="1400" b="0" i="1" u="none" strike="noStrike" baseline="0" dirty="0">
                <a:ea typeface="Calibri" panose="020F0502020204030204" pitchFamily="34" charset="0"/>
                <a:cs typeface="Calibri" panose="020F0502020204030204" pitchFamily="34" charset="0"/>
              </a:rPr>
              <a:t>Many 	</a:t>
            </a:r>
            <a:r>
              <a:rPr lang="en-US" sz="1400" b="1" i="0" u="none" strike="noStrike" baseline="0" dirty="0">
                <a:ea typeface="Calibri" panose="020F0502020204030204" pitchFamily="34" charset="0"/>
                <a:cs typeface="Calibri" panose="020F0502020204030204" pitchFamily="34" charset="0"/>
              </a:rPr>
              <a:t>Bring Life in the places we do not look for it.</a:t>
            </a:r>
          </a:p>
          <a:p>
            <a:pPr algn="l"/>
            <a:endParaRPr lang="en-US" sz="1400" b="0" i="1" u="none" strike="noStrike" baseline="0" dirty="0">
              <a:ea typeface="Calibri" panose="020F0502020204030204" pitchFamily="34" charset="0"/>
              <a:cs typeface="Calibri" panose="020F0502020204030204" pitchFamily="34" charset="0"/>
            </a:endParaRPr>
          </a:p>
          <a:p>
            <a:pPr algn="l"/>
            <a:r>
              <a:rPr lang="en-US" sz="1400" b="0" i="1" u="none" strike="noStrike" baseline="0" dirty="0">
                <a:ea typeface="Calibri" panose="020F0502020204030204" pitchFamily="34" charset="0"/>
                <a:cs typeface="Calibri" panose="020F0502020204030204" pitchFamily="34" charset="0"/>
              </a:rPr>
              <a:t>One 	</a:t>
            </a:r>
            <a:r>
              <a:rPr lang="en-US" sz="1400" b="0" i="0" u="none" strike="noStrike" baseline="0" dirty="0">
                <a:ea typeface="Calibri" panose="020F0502020204030204" pitchFamily="34" charset="0"/>
                <a:cs typeface="Calibri" panose="020F0502020204030204" pitchFamily="34" charset="0"/>
              </a:rPr>
              <a:t>God of the humble and frail, </a:t>
            </a:r>
            <a:br>
              <a:rPr lang="en-US" sz="1400" b="0" i="0" u="none" strike="noStrike" baseline="0" dirty="0">
                <a:ea typeface="Calibri" panose="020F0502020204030204" pitchFamily="34" charset="0"/>
                <a:cs typeface="Calibri" panose="020F0502020204030204" pitchFamily="34" charset="0"/>
              </a:rPr>
            </a:br>
            <a:r>
              <a:rPr lang="en-US" sz="1400" b="0" i="0" u="none" strike="noStrike" baseline="0" dirty="0">
                <a:ea typeface="Calibri" panose="020F0502020204030204" pitchFamily="34" charset="0"/>
                <a:cs typeface="Calibri" panose="020F0502020204030204" pitchFamily="34" charset="0"/>
              </a:rPr>
              <a:t>	You turn our weakness into your building blocks</a:t>
            </a:r>
          </a:p>
          <a:p>
            <a:pPr algn="l"/>
            <a:endParaRPr lang="en-US" sz="1400" b="0" i="1" u="none" strike="noStrike" baseline="0" dirty="0">
              <a:ea typeface="Calibri" panose="020F0502020204030204" pitchFamily="34" charset="0"/>
              <a:cs typeface="Calibri" panose="020F0502020204030204" pitchFamily="34" charset="0"/>
            </a:endParaRPr>
          </a:p>
          <a:p>
            <a:pPr algn="l"/>
            <a:r>
              <a:rPr lang="en-US" sz="1400" b="0" i="1" u="none" strike="noStrike" baseline="0" dirty="0">
                <a:ea typeface="Calibri" panose="020F0502020204030204" pitchFamily="34" charset="0"/>
                <a:cs typeface="Calibri" panose="020F0502020204030204" pitchFamily="34" charset="0"/>
              </a:rPr>
              <a:t>Many 	</a:t>
            </a:r>
            <a:r>
              <a:rPr lang="en-US" sz="1400" b="1" i="0" u="none" strike="noStrike" baseline="0" dirty="0">
                <a:ea typeface="Calibri" panose="020F0502020204030204" pitchFamily="34" charset="0"/>
                <a:cs typeface="Calibri" panose="020F0502020204030204" pitchFamily="34" charset="0"/>
              </a:rPr>
              <a:t>Bring Strength to possibilities and </a:t>
            </a:r>
            <a:br>
              <a:rPr lang="en-US" sz="1400" b="1" i="0" u="none" strike="noStrike" baseline="0" dirty="0">
                <a:ea typeface="Calibri" panose="020F0502020204030204" pitchFamily="34" charset="0"/>
                <a:cs typeface="Calibri" panose="020F0502020204030204" pitchFamily="34" charset="0"/>
              </a:rPr>
            </a:br>
            <a:r>
              <a:rPr lang="en-US" sz="1400" b="1" i="0" u="none" strike="noStrike" baseline="0" dirty="0">
                <a:ea typeface="Calibri" panose="020F0502020204030204" pitchFamily="34" charset="0"/>
                <a:cs typeface="Calibri" panose="020F0502020204030204" pitchFamily="34" charset="0"/>
              </a:rPr>
              <a:t>	Depth to transparent visions.</a:t>
            </a:r>
          </a:p>
          <a:p>
            <a:pPr algn="l"/>
            <a:endParaRPr lang="en-US" sz="1400" b="0" i="1" u="none" strike="noStrike" baseline="0" dirty="0">
              <a:ea typeface="Calibri" panose="020F0502020204030204" pitchFamily="34" charset="0"/>
              <a:cs typeface="Calibri" panose="020F0502020204030204" pitchFamily="34" charset="0"/>
            </a:endParaRPr>
          </a:p>
          <a:p>
            <a:pPr algn="l"/>
            <a:r>
              <a:rPr lang="en-US" sz="1400" b="0" i="1" u="none" strike="noStrike" baseline="0" dirty="0">
                <a:ea typeface="Calibri" panose="020F0502020204030204" pitchFamily="34" charset="0"/>
                <a:cs typeface="Calibri" panose="020F0502020204030204" pitchFamily="34" charset="0"/>
              </a:rPr>
              <a:t>One 	</a:t>
            </a:r>
            <a:r>
              <a:rPr lang="en-US" sz="1400" b="0" i="0" u="none" strike="noStrike" baseline="0" dirty="0">
                <a:ea typeface="Calibri" panose="020F0502020204030204" pitchFamily="34" charset="0"/>
                <a:cs typeface="Calibri" panose="020F0502020204030204" pitchFamily="34" charset="0"/>
              </a:rPr>
              <a:t>God of the margins and outcastes, </a:t>
            </a:r>
            <a:br>
              <a:rPr lang="en-US" sz="1400" b="0" i="0" u="none" strike="noStrike" baseline="0" dirty="0">
                <a:ea typeface="Calibri" panose="020F0502020204030204" pitchFamily="34" charset="0"/>
                <a:cs typeface="Calibri" panose="020F0502020204030204" pitchFamily="34" charset="0"/>
              </a:rPr>
            </a:br>
            <a:r>
              <a:rPr lang="en-US" sz="1400" b="0" i="0" u="none" strike="noStrike" baseline="0" dirty="0">
                <a:ea typeface="Calibri" panose="020F0502020204030204" pitchFamily="34" charset="0"/>
                <a:cs typeface="Calibri" panose="020F0502020204030204" pitchFamily="34" charset="0"/>
              </a:rPr>
              <a:t>	You are crucified with those who suffer</a:t>
            </a:r>
          </a:p>
          <a:p>
            <a:pPr algn="l"/>
            <a:endParaRPr lang="en-US" sz="1400" b="0" i="1" u="none" strike="noStrike" baseline="0" dirty="0">
              <a:ea typeface="Calibri" panose="020F0502020204030204" pitchFamily="34" charset="0"/>
              <a:cs typeface="Calibri" panose="020F0502020204030204" pitchFamily="34" charset="0"/>
            </a:endParaRPr>
          </a:p>
          <a:p>
            <a:pPr algn="l"/>
            <a:r>
              <a:rPr lang="en-US" sz="1400" b="0" i="1" u="none" strike="noStrike" baseline="0" dirty="0">
                <a:ea typeface="Calibri" panose="020F0502020204030204" pitchFamily="34" charset="0"/>
                <a:cs typeface="Calibri" panose="020F0502020204030204" pitchFamily="34" charset="0"/>
              </a:rPr>
              <a:t>Many 	</a:t>
            </a:r>
            <a:r>
              <a:rPr lang="en-US" sz="1400" b="1" i="0" u="none" strike="noStrike" baseline="0" dirty="0">
                <a:ea typeface="Calibri" panose="020F0502020204030204" pitchFamily="34" charset="0"/>
                <a:cs typeface="Calibri" panose="020F0502020204030204" pitchFamily="34" charset="0"/>
              </a:rPr>
              <a:t>Rise to Life in this, </a:t>
            </a:r>
            <a:br>
              <a:rPr lang="en-US" sz="1400" b="1" i="0" u="none" strike="noStrike" baseline="0" dirty="0">
                <a:ea typeface="Calibri" panose="020F0502020204030204" pitchFamily="34" charset="0"/>
                <a:cs typeface="Calibri" panose="020F0502020204030204" pitchFamily="34" charset="0"/>
              </a:rPr>
            </a:br>
            <a:r>
              <a:rPr lang="en-US" sz="1400" b="1" i="0" u="none" strike="noStrike" baseline="0" dirty="0">
                <a:ea typeface="Calibri" panose="020F0502020204030204" pitchFamily="34" charset="0"/>
                <a:cs typeface="Calibri" panose="020F0502020204030204" pitchFamily="34" charset="0"/>
              </a:rPr>
              <a:t>	your world, your people, your creation.</a:t>
            </a:r>
            <a:endParaRPr lang="en-SG" sz="1400" dirty="0">
              <a:ea typeface="Calibri" panose="020F0502020204030204" pitchFamily="34" charset="0"/>
              <a:cs typeface="Calibri" panose="020F0502020204030204" pitchFamily="34" charset="0"/>
            </a:endParaRPr>
          </a:p>
        </p:txBody>
      </p:sp>
      <p:pic>
        <p:nvPicPr>
          <p:cNvPr id="15" name="Content Placeholder 22">
            <a:extLst>
              <a:ext uri="{FF2B5EF4-FFF2-40B4-BE49-F238E27FC236}">
                <a16:creationId xmlns:a16="http://schemas.microsoft.com/office/drawing/2014/main" id="{3B001CFA-9C16-A0F3-4216-F473BA4FA2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45080"/>
            <a:ext cx="10515600" cy="606299"/>
          </a:xfrm>
        </p:spPr>
      </p:pic>
    </p:spTree>
    <p:extLst>
      <p:ext uri="{BB962C8B-B14F-4D97-AF65-F5344CB8AC3E}">
        <p14:creationId xmlns:p14="http://schemas.microsoft.com/office/powerpoint/2010/main" val="336516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36E2B-76C5-DDE7-0C2B-7BE35C17BCB7}"/>
            </a:ext>
          </a:extLst>
        </p:cNvPr>
        <p:cNvGrpSpPr/>
        <p:nvPr/>
      </p:nvGrpSpPr>
      <p:grpSpPr>
        <a:xfrm>
          <a:off x="0" y="0"/>
          <a:ext cx="0" cy="0"/>
          <a:chOff x="0" y="0"/>
          <a:chExt cx="0" cy="0"/>
        </a:xfrm>
      </p:grpSpPr>
      <p:pic>
        <p:nvPicPr>
          <p:cNvPr id="4" name="Picture 3" descr="A logo with a tree and people&#10;&#10;AI-generated content may be incorrect.">
            <a:extLst>
              <a:ext uri="{FF2B5EF4-FFF2-40B4-BE49-F238E27FC236}">
                <a16:creationId xmlns:a16="http://schemas.microsoft.com/office/drawing/2014/main" id="{2972D8D5-1841-5CD4-4428-5B17A9189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742" y="0"/>
            <a:ext cx="4871258" cy="6858000"/>
          </a:xfrm>
          <a:prstGeom prst="rect">
            <a:avLst/>
          </a:prstGeom>
        </p:spPr>
      </p:pic>
      <p:pic>
        <p:nvPicPr>
          <p:cNvPr id="9" name="Content Placeholder 8">
            <a:extLst>
              <a:ext uri="{FF2B5EF4-FFF2-40B4-BE49-F238E27FC236}">
                <a16:creationId xmlns:a16="http://schemas.microsoft.com/office/drawing/2014/main" id="{932EA1DA-C2E3-1657-8EDA-5BD15C3432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5514" y="293056"/>
            <a:ext cx="10515600" cy="606299"/>
          </a:xfrm>
        </p:spPr>
      </p:pic>
      <p:sp>
        <p:nvSpPr>
          <p:cNvPr id="14" name="TextBox 13">
            <a:extLst>
              <a:ext uri="{FF2B5EF4-FFF2-40B4-BE49-F238E27FC236}">
                <a16:creationId xmlns:a16="http://schemas.microsoft.com/office/drawing/2014/main" id="{D9AFDD93-EB85-8423-1E4E-76D66E53EB06}"/>
              </a:ext>
            </a:extLst>
          </p:cNvPr>
          <p:cNvSpPr txBox="1"/>
          <p:nvPr/>
        </p:nvSpPr>
        <p:spPr>
          <a:xfrm>
            <a:off x="895514" y="899355"/>
            <a:ext cx="1012166" cy="369332"/>
          </a:xfrm>
          <a:prstGeom prst="rect">
            <a:avLst/>
          </a:prstGeom>
          <a:noFill/>
        </p:spPr>
        <p:txBody>
          <a:bodyPr wrap="square" rtlCol="0">
            <a:spAutoFit/>
          </a:bodyPr>
          <a:lstStyle/>
          <a:p>
            <a:r>
              <a:rPr lang="en-SG" sz="1800" b="1" i="0" u="none" strike="noStrike" baseline="0" dirty="0">
                <a:latin typeface="+mj-lt"/>
              </a:rPr>
              <a:t>Hymn</a:t>
            </a:r>
            <a:endParaRPr lang="en-SG" dirty="0">
              <a:latin typeface="+mj-lt"/>
            </a:endParaRPr>
          </a:p>
        </p:txBody>
      </p:sp>
      <p:sp>
        <p:nvSpPr>
          <p:cNvPr id="15" name="TextBox 14">
            <a:extLst>
              <a:ext uri="{FF2B5EF4-FFF2-40B4-BE49-F238E27FC236}">
                <a16:creationId xmlns:a16="http://schemas.microsoft.com/office/drawing/2014/main" id="{BFE4E8A4-14A2-F0E0-B80B-E8366D021AE6}"/>
              </a:ext>
            </a:extLst>
          </p:cNvPr>
          <p:cNvSpPr txBox="1"/>
          <p:nvPr/>
        </p:nvSpPr>
        <p:spPr>
          <a:xfrm>
            <a:off x="895514" y="1334219"/>
            <a:ext cx="5141343" cy="800219"/>
          </a:xfrm>
          <a:prstGeom prst="rect">
            <a:avLst/>
          </a:prstGeom>
          <a:noFill/>
        </p:spPr>
        <p:txBody>
          <a:bodyPr wrap="square" rtlCol="0">
            <a:spAutoFit/>
          </a:bodyPr>
          <a:lstStyle/>
          <a:p>
            <a:pPr algn="l"/>
            <a:r>
              <a:rPr lang="en-US" sz="1800" b="1" i="0" u="none" strike="noStrike" baseline="0" dirty="0"/>
              <a:t>CWM Assembly Theme Song: Rise to Life</a:t>
            </a:r>
          </a:p>
          <a:p>
            <a:pPr algn="l"/>
            <a:r>
              <a:rPr lang="en-US" sz="1400" b="0" i="0" u="none" strike="noStrike" baseline="0" dirty="0"/>
              <a:t>(Kevin Nana Moses and Lester Lewis)</a:t>
            </a:r>
          </a:p>
          <a:p>
            <a:pPr algn="l"/>
            <a:r>
              <a:rPr lang="en-SG" sz="1400" b="0" i="1" u="none" strike="noStrike" baseline="0" dirty="0">
                <a:hlinkClick r:id="rId4"/>
              </a:rPr>
              <a:t>https://youtu.be/AWcbHNUdBO4</a:t>
            </a:r>
            <a:endParaRPr lang="en-SG" sz="1400" i="1" dirty="0"/>
          </a:p>
        </p:txBody>
      </p:sp>
      <p:sp>
        <p:nvSpPr>
          <p:cNvPr id="16" name="TextBox 15">
            <a:extLst>
              <a:ext uri="{FF2B5EF4-FFF2-40B4-BE49-F238E27FC236}">
                <a16:creationId xmlns:a16="http://schemas.microsoft.com/office/drawing/2014/main" id="{D9657078-0374-F0C7-144D-45900CFE2950}"/>
              </a:ext>
            </a:extLst>
          </p:cNvPr>
          <p:cNvSpPr txBox="1"/>
          <p:nvPr/>
        </p:nvSpPr>
        <p:spPr>
          <a:xfrm>
            <a:off x="895514" y="2195993"/>
            <a:ext cx="5290359" cy="4431983"/>
          </a:xfrm>
          <a:prstGeom prst="rect">
            <a:avLst/>
          </a:prstGeom>
          <a:noFill/>
        </p:spPr>
        <p:txBody>
          <a:bodyPr wrap="square" rtlCol="0">
            <a:spAutoFit/>
          </a:bodyPr>
          <a:lstStyle/>
          <a:p>
            <a:pPr algn="l"/>
            <a:r>
              <a:rPr lang="en-SG" sz="1600" b="1" i="1" u="none" strike="noStrike" baseline="0" dirty="0"/>
              <a:t>Chorus</a:t>
            </a:r>
          </a:p>
          <a:p>
            <a:pPr algn="l"/>
            <a:r>
              <a:rPr lang="en-US" sz="1400" b="0" i="0" u="none" strike="noStrike" baseline="0" dirty="0"/>
              <a:t>Rise to life, more abundantly</a:t>
            </a:r>
          </a:p>
          <a:p>
            <a:pPr algn="l"/>
            <a:r>
              <a:rPr lang="en-US" sz="1400" b="0" i="0" u="none" strike="noStrike" baseline="0" dirty="0"/>
              <a:t>Rise to life, life eternally</a:t>
            </a:r>
          </a:p>
          <a:p>
            <a:pPr algn="l"/>
            <a:r>
              <a:rPr lang="en-US" sz="1400" b="0" i="0" u="none" strike="noStrike" baseline="0" dirty="0"/>
              <a:t>Rise to life, life everlasting</a:t>
            </a:r>
          </a:p>
          <a:p>
            <a:pPr algn="l"/>
            <a:r>
              <a:rPr lang="en-US" sz="1400" b="0" i="0" u="none" strike="noStrike" baseline="0" dirty="0"/>
              <a:t>Let all God’s children rise to life</a:t>
            </a:r>
          </a:p>
          <a:p>
            <a:pPr algn="l"/>
            <a:endParaRPr lang="en-US" sz="1400" b="0" i="0" u="none" strike="noStrike" baseline="0" dirty="0"/>
          </a:p>
          <a:p>
            <a:pPr algn="l"/>
            <a:r>
              <a:rPr lang="en-US" sz="1400" b="0" i="0" u="none" strike="noStrike" baseline="0" dirty="0"/>
              <a:t>1. 	Come on my brothers and sisters</a:t>
            </a:r>
          </a:p>
          <a:p>
            <a:pPr algn="l"/>
            <a:r>
              <a:rPr lang="en-US" sz="1400" b="0" i="0" u="none" strike="noStrike" baseline="0" dirty="0"/>
              <a:t>	Let us put faith in action</a:t>
            </a:r>
          </a:p>
          <a:p>
            <a:pPr algn="l"/>
            <a:r>
              <a:rPr lang="en-US" sz="1400" b="0" i="0" u="none" strike="noStrike" baseline="0" dirty="0"/>
              <a:t>	Let us break out of Babylon</a:t>
            </a:r>
          </a:p>
          <a:p>
            <a:pPr algn="l"/>
            <a:r>
              <a:rPr lang="en-SG" sz="1400" b="0" i="0" u="none" strike="noStrike" baseline="0" dirty="0"/>
              <a:t>	Arise and bring transformation</a:t>
            </a:r>
          </a:p>
          <a:p>
            <a:pPr algn="l"/>
            <a:endParaRPr lang="en-US" sz="1400" b="0" i="0" u="none" strike="noStrike" baseline="0" dirty="0"/>
          </a:p>
          <a:p>
            <a:pPr algn="l"/>
            <a:r>
              <a:rPr lang="en-US" sz="1400" b="0" i="0" u="none" strike="noStrike" baseline="0" dirty="0"/>
              <a:t>2. 	Together we’ll build safe spaces</a:t>
            </a:r>
          </a:p>
          <a:p>
            <a:pPr algn="l"/>
            <a:r>
              <a:rPr lang="en-SG" sz="1400" b="0" i="0" u="none" strike="noStrike" baseline="0" dirty="0"/>
              <a:t>	and life-giving communities</a:t>
            </a:r>
          </a:p>
          <a:p>
            <a:pPr algn="l"/>
            <a:r>
              <a:rPr lang="en-US" sz="1400" b="0" i="0" u="none" strike="noStrike" baseline="0" dirty="0"/>
              <a:t>	Free from all human atrocities</a:t>
            </a:r>
          </a:p>
          <a:p>
            <a:pPr algn="l"/>
            <a:r>
              <a:rPr lang="en-SG" sz="1400" b="0" i="0" u="none" strike="noStrike" baseline="0" dirty="0"/>
              <a:t>	and death-dealing systems</a:t>
            </a:r>
          </a:p>
          <a:p>
            <a:pPr algn="l"/>
            <a:endParaRPr lang="en-US" sz="1400" b="0" i="0" u="none" strike="noStrike" baseline="0" dirty="0"/>
          </a:p>
          <a:p>
            <a:pPr algn="l"/>
            <a:r>
              <a:rPr lang="en-US" sz="1400" b="0" i="0" u="none" strike="noStrike" baseline="0" dirty="0"/>
              <a:t>3. 	Christ Jesus calls the holy church</a:t>
            </a:r>
          </a:p>
          <a:p>
            <a:pPr algn="l"/>
            <a:r>
              <a:rPr lang="en-US" sz="1400" b="0" i="0" u="none" strike="noStrike" baseline="0" dirty="0"/>
              <a:t>	Go and make radical disciples</a:t>
            </a:r>
          </a:p>
          <a:p>
            <a:pPr algn="l"/>
            <a:r>
              <a:rPr lang="en-US" sz="1400" b="0" i="0" u="none" strike="noStrike" baseline="0" dirty="0"/>
              <a:t>	Who will preach and teach fearlessly</a:t>
            </a:r>
          </a:p>
          <a:p>
            <a:pPr algn="l"/>
            <a:r>
              <a:rPr lang="en-US" sz="1400" b="0" i="0" u="none" strike="noStrike" baseline="0" dirty="0"/>
              <a:t>	Right in the middle of Babylon</a:t>
            </a:r>
            <a:endParaRPr lang="en-SG" dirty="0"/>
          </a:p>
        </p:txBody>
      </p:sp>
    </p:spTree>
    <p:extLst>
      <p:ext uri="{BB962C8B-B14F-4D97-AF65-F5344CB8AC3E}">
        <p14:creationId xmlns:p14="http://schemas.microsoft.com/office/powerpoint/2010/main" val="275282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8BF50-D8A2-6841-9E07-48D2BEE045DD}"/>
            </a:ext>
          </a:extLst>
        </p:cNvPr>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151E09BA-EC12-AA29-7359-FB76B8FB0A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5080"/>
            <a:ext cx="10515600" cy="606299"/>
          </a:xfrm>
        </p:spPr>
      </p:pic>
      <p:sp>
        <p:nvSpPr>
          <p:cNvPr id="5" name="TextBox 4">
            <a:extLst>
              <a:ext uri="{FF2B5EF4-FFF2-40B4-BE49-F238E27FC236}">
                <a16:creationId xmlns:a16="http://schemas.microsoft.com/office/drawing/2014/main" id="{1E43C2DA-D52B-2A24-3662-B66297F93B32}"/>
              </a:ext>
            </a:extLst>
          </p:cNvPr>
          <p:cNvSpPr txBox="1"/>
          <p:nvPr/>
        </p:nvSpPr>
        <p:spPr>
          <a:xfrm>
            <a:off x="838200" y="703384"/>
            <a:ext cx="9038492" cy="338554"/>
          </a:xfrm>
          <a:prstGeom prst="rect">
            <a:avLst/>
          </a:prstGeom>
          <a:noFill/>
        </p:spPr>
        <p:txBody>
          <a:bodyPr wrap="square" rtlCol="0">
            <a:spAutoFit/>
          </a:bodyPr>
          <a:lstStyle/>
          <a:p>
            <a:pPr algn="l"/>
            <a:r>
              <a:rPr lang="en-US" sz="1600" b="0" i="1" u="none" strike="noStrike" baseline="0" dirty="0"/>
              <a:t>Excerpt From the 2024 Assembly </a:t>
            </a:r>
            <a:r>
              <a:rPr lang="en-SG" sz="1600" b="0" i="1" u="none" strike="noStrike" baseline="0" dirty="0"/>
              <a:t>Statement – On “Transforming Power”</a:t>
            </a:r>
            <a:endParaRPr lang="en-SG" sz="1600" dirty="0"/>
          </a:p>
        </p:txBody>
      </p:sp>
      <p:sp>
        <p:nvSpPr>
          <p:cNvPr id="7" name="TextBox 6">
            <a:extLst>
              <a:ext uri="{FF2B5EF4-FFF2-40B4-BE49-F238E27FC236}">
                <a16:creationId xmlns:a16="http://schemas.microsoft.com/office/drawing/2014/main" id="{E9B2AEC4-1030-BD77-3404-FEFD14E9B542}"/>
              </a:ext>
            </a:extLst>
          </p:cNvPr>
          <p:cNvSpPr txBox="1"/>
          <p:nvPr/>
        </p:nvSpPr>
        <p:spPr>
          <a:xfrm>
            <a:off x="885092" y="1469465"/>
            <a:ext cx="3681046" cy="338554"/>
          </a:xfrm>
          <a:prstGeom prst="rect">
            <a:avLst/>
          </a:prstGeom>
          <a:noFill/>
        </p:spPr>
        <p:txBody>
          <a:bodyPr wrap="square" rtlCol="0">
            <a:spAutoFit/>
          </a:bodyPr>
          <a:lstStyle/>
          <a:p>
            <a:r>
              <a:rPr lang="en-SG" sz="1600" b="1" i="0" u="none" strike="noStrike" baseline="0" dirty="0">
                <a:latin typeface="+mj-lt"/>
              </a:rPr>
              <a:t>Transforming Power (2 Voices)</a:t>
            </a:r>
            <a:endParaRPr lang="en-SG" sz="1600" dirty="0">
              <a:latin typeface="+mj-lt"/>
            </a:endParaRPr>
          </a:p>
        </p:txBody>
      </p:sp>
      <p:sp>
        <p:nvSpPr>
          <p:cNvPr id="8" name="TextBox 7">
            <a:extLst>
              <a:ext uri="{FF2B5EF4-FFF2-40B4-BE49-F238E27FC236}">
                <a16:creationId xmlns:a16="http://schemas.microsoft.com/office/drawing/2014/main" id="{D0F9105E-691C-D0F1-B9DB-A16D83B72E49}"/>
              </a:ext>
            </a:extLst>
          </p:cNvPr>
          <p:cNvSpPr txBox="1"/>
          <p:nvPr/>
        </p:nvSpPr>
        <p:spPr>
          <a:xfrm>
            <a:off x="885092" y="1927769"/>
            <a:ext cx="5351585" cy="3108543"/>
          </a:xfrm>
          <a:prstGeom prst="rect">
            <a:avLst/>
          </a:prstGeom>
          <a:noFill/>
        </p:spPr>
        <p:txBody>
          <a:bodyPr wrap="square" rtlCol="0">
            <a:spAutoFit/>
          </a:bodyPr>
          <a:lstStyle/>
          <a:p>
            <a:pPr algn="l"/>
            <a:r>
              <a:rPr lang="en-US" sz="1400" b="0" i="0" u="none" strike="noStrike" baseline="0" dirty="0"/>
              <a:t>It is not true that market forces hold supreme authority in the human community.</a:t>
            </a:r>
          </a:p>
          <a:p>
            <a:pPr algn="l"/>
            <a:r>
              <a:rPr lang="en-US" sz="1400" b="0" i="0" u="none" strike="noStrike" baseline="0" dirty="0"/>
              <a:t>	This is true: “You cannot serve both</a:t>
            </a:r>
          </a:p>
          <a:p>
            <a:pPr algn="l"/>
            <a:r>
              <a:rPr lang="en-US" sz="1400" b="0" i="0" u="none" strike="noStrike" baseline="0" dirty="0"/>
              <a:t>	God and money” (Matthew 6:24).</a:t>
            </a:r>
          </a:p>
          <a:p>
            <a:pPr algn="l"/>
            <a:r>
              <a:rPr lang="en-US" sz="1400" b="0" i="0" u="none" strike="noStrike" baseline="0" dirty="0"/>
              <a:t>	Rejecting the idolatry of wealth and</a:t>
            </a:r>
          </a:p>
          <a:p>
            <a:pPr algn="l"/>
            <a:r>
              <a:rPr lang="en-US" sz="1400" b="0" i="0" u="none" strike="noStrike" baseline="0" dirty="0"/>
              <a:t>	power, disciples seek justice, com</a:t>
            </a:r>
          </a:p>
          <a:p>
            <a:pPr algn="l"/>
            <a:r>
              <a:rPr lang="en-SG" sz="1400" b="0" i="0" u="none" strike="noStrike" baseline="0" dirty="0"/>
              <a:t>	passion, and righteousness.</a:t>
            </a:r>
          </a:p>
          <a:p>
            <a:pPr algn="l"/>
            <a:r>
              <a:rPr lang="en-US" sz="1400" b="0" i="0" u="none" strike="noStrike" baseline="0" dirty="0"/>
              <a:t>It is not true that the powerful are entitled to attack, subjugate, </a:t>
            </a:r>
            <a:r>
              <a:rPr lang="en-US" sz="1400" b="0" i="0" u="none" strike="noStrike" baseline="0" dirty="0" err="1"/>
              <a:t>colonise</a:t>
            </a:r>
            <a:r>
              <a:rPr lang="en-US" sz="1400" b="0" i="0" u="none" strike="noStrike" baseline="0" dirty="0"/>
              <a:t> or enslave their </a:t>
            </a:r>
            <a:r>
              <a:rPr lang="en-SG" sz="1400" b="0" i="0" u="none" strike="noStrike" baseline="0" dirty="0"/>
              <a:t>neighbours.</a:t>
            </a:r>
          </a:p>
          <a:p>
            <a:pPr algn="l"/>
            <a:r>
              <a:rPr lang="en-US" sz="1400" b="0" i="0" u="none" strike="noStrike" baseline="0" dirty="0"/>
              <a:t>	This is true: We are morally obliged</a:t>
            </a:r>
          </a:p>
          <a:p>
            <a:pPr algn="l"/>
            <a:r>
              <a:rPr lang="en-US" sz="1400" b="0" i="0" u="none" strike="noStrike" baseline="0" dirty="0"/>
              <a:t>	to make reparation for historic</a:t>
            </a:r>
          </a:p>
          <a:p>
            <a:pPr algn="l"/>
            <a:r>
              <a:rPr lang="en-US" sz="1400" b="0" i="0" u="none" strike="noStrike" baseline="0" dirty="0"/>
              <a:t>	wrongs and to actively resist and</a:t>
            </a:r>
          </a:p>
          <a:p>
            <a:pPr algn="l"/>
            <a:r>
              <a:rPr lang="en-US" sz="1400" b="0" i="0" u="none" strike="noStrike" baseline="0" dirty="0"/>
              <a:t>	dismantle all forms of coloniality and</a:t>
            </a:r>
          </a:p>
          <a:p>
            <a:pPr algn="l"/>
            <a:r>
              <a:rPr lang="en-SG" sz="1400" b="0" i="0" u="none" strike="noStrike" baseline="0" dirty="0"/>
              <a:t>	enslavement.</a:t>
            </a:r>
            <a:endParaRPr lang="en-SG" sz="1400" dirty="0"/>
          </a:p>
        </p:txBody>
      </p:sp>
      <p:sp>
        <p:nvSpPr>
          <p:cNvPr id="9" name="TextBox 8">
            <a:extLst>
              <a:ext uri="{FF2B5EF4-FFF2-40B4-BE49-F238E27FC236}">
                <a16:creationId xmlns:a16="http://schemas.microsoft.com/office/drawing/2014/main" id="{3D60838F-4D6B-C523-E2A9-CCB3F7889E36}"/>
              </a:ext>
            </a:extLst>
          </p:cNvPr>
          <p:cNvSpPr txBox="1"/>
          <p:nvPr/>
        </p:nvSpPr>
        <p:spPr>
          <a:xfrm>
            <a:off x="6803939" y="1927769"/>
            <a:ext cx="4502969" cy="3970318"/>
          </a:xfrm>
          <a:prstGeom prst="rect">
            <a:avLst/>
          </a:prstGeom>
          <a:noFill/>
        </p:spPr>
        <p:txBody>
          <a:bodyPr wrap="square" rtlCol="0">
            <a:spAutoFit/>
          </a:bodyPr>
          <a:lstStyle/>
          <a:p>
            <a:pPr algn="l"/>
            <a:r>
              <a:rPr lang="en-US" sz="1400" b="0" i="0" u="none" strike="noStrike" baseline="0" dirty="0"/>
              <a:t>It is not true that women must occupy a secondary and subordinate role in church </a:t>
            </a:r>
            <a:r>
              <a:rPr lang="en-SG" sz="1400" b="0" i="0" u="none" strike="noStrike" baseline="0" dirty="0"/>
              <a:t>and society.</a:t>
            </a:r>
          </a:p>
          <a:p>
            <a:pPr algn="l"/>
            <a:r>
              <a:rPr lang="en-US" sz="1400" b="0" i="0" u="none" strike="noStrike" baseline="0" dirty="0"/>
              <a:t>	This is true: God calls women to</a:t>
            </a:r>
          </a:p>
          <a:p>
            <a:pPr algn="l"/>
            <a:r>
              <a:rPr lang="en-US" sz="1400" b="0" i="0" u="none" strike="noStrike" baseline="0" dirty="0"/>
              <a:t>	leadership in mission and calls</a:t>
            </a:r>
          </a:p>
          <a:p>
            <a:pPr algn="l"/>
            <a:r>
              <a:rPr lang="en-US" sz="1400" b="0" i="0" u="none" strike="noStrike" baseline="0" dirty="0"/>
              <a:t>	everyone to </a:t>
            </a:r>
            <a:r>
              <a:rPr lang="en-US" sz="1400" b="0" i="0" u="none" strike="noStrike" baseline="0" dirty="0" err="1"/>
              <a:t>practise</a:t>
            </a:r>
            <a:r>
              <a:rPr lang="en-US" sz="1400" b="0" i="0" u="none" strike="noStrike" baseline="0" dirty="0"/>
              <a:t> gender justice</a:t>
            </a:r>
          </a:p>
          <a:p>
            <a:pPr algn="l"/>
            <a:r>
              <a:rPr lang="en-US" sz="1400" b="0" i="0" u="none" strike="noStrike" baseline="0" dirty="0"/>
              <a:t>	and equity to effect transformative</a:t>
            </a:r>
          </a:p>
          <a:p>
            <a:pPr algn="l"/>
            <a:r>
              <a:rPr lang="en-US" sz="1400" b="0" i="0" u="none" strike="noStrike" baseline="0" dirty="0"/>
              <a:t>	change in every aspect of life.</a:t>
            </a:r>
          </a:p>
          <a:p>
            <a:pPr algn="l"/>
            <a:r>
              <a:rPr lang="en-US" sz="1400" b="0" i="0" u="none" strike="noStrike" baseline="0" dirty="0"/>
              <a:t>It is not true that migrants and refugees pose a threat and deserve hostility.</a:t>
            </a:r>
          </a:p>
          <a:p>
            <a:pPr algn="l"/>
            <a:r>
              <a:rPr lang="en-US" sz="1400" b="0" i="0" u="none" strike="noStrike" baseline="0" dirty="0"/>
              <a:t>	This is true: We are called to offer</a:t>
            </a:r>
          </a:p>
          <a:p>
            <a:pPr algn="l"/>
            <a:r>
              <a:rPr lang="en-SG" sz="1400" b="0" i="0" u="none" strike="noStrike" baseline="0" dirty="0"/>
              <a:t>	hospitality to strangers (Hebrews</a:t>
            </a:r>
          </a:p>
          <a:p>
            <a:pPr algn="l"/>
            <a:r>
              <a:rPr lang="en-US" sz="1400" b="0" i="0" u="none" strike="noStrike" baseline="0" dirty="0"/>
              <a:t>	13:2) as we work for justice and</a:t>
            </a:r>
          </a:p>
          <a:p>
            <a:pPr algn="l"/>
            <a:r>
              <a:rPr lang="en-US" sz="1400" b="0" i="0" u="none" strike="noStrike" baseline="0" dirty="0"/>
              <a:t>	dignity with all who are </a:t>
            </a:r>
            <a:r>
              <a:rPr lang="en-US" sz="1400" b="0" i="0" u="none" strike="noStrike" baseline="0" dirty="0" err="1"/>
              <a:t>marginalised</a:t>
            </a:r>
            <a:endParaRPr lang="en-US" sz="1400" b="0" i="0" u="none" strike="noStrike" baseline="0" dirty="0"/>
          </a:p>
          <a:p>
            <a:pPr algn="l"/>
            <a:r>
              <a:rPr lang="en-SG" sz="1400" b="0" i="0" u="none" strike="noStrike" baseline="0" dirty="0"/>
              <a:t>	and vulnerable.</a:t>
            </a:r>
          </a:p>
          <a:p>
            <a:pPr algn="l"/>
            <a:endParaRPr lang="en-US" sz="1400" b="0" i="0" u="none" strike="noStrike" baseline="0" dirty="0"/>
          </a:p>
          <a:p>
            <a:pPr algn="l"/>
            <a:r>
              <a:rPr lang="en-US" sz="1400" b="0" i="0" u="none" strike="noStrike" baseline="0" dirty="0"/>
              <a:t>We are called to be agents of transformation, resisting oppressive powers, and embodying alternative ways of living and being.</a:t>
            </a:r>
            <a:endParaRPr lang="en-SG" sz="1400" dirty="0"/>
          </a:p>
        </p:txBody>
      </p:sp>
    </p:spTree>
    <p:extLst>
      <p:ext uri="{BB962C8B-B14F-4D97-AF65-F5344CB8AC3E}">
        <p14:creationId xmlns:p14="http://schemas.microsoft.com/office/powerpoint/2010/main" val="13271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E5E05-48F3-F1AC-34B1-119C121EEB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9DFF1D1-CF5B-F01A-6F92-85951B214A24}"/>
              </a:ext>
            </a:extLst>
          </p:cNvPr>
          <p:cNvSpPr txBox="1"/>
          <p:nvPr/>
        </p:nvSpPr>
        <p:spPr>
          <a:xfrm>
            <a:off x="838200" y="703384"/>
            <a:ext cx="5791200" cy="769441"/>
          </a:xfrm>
          <a:prstGeom prst="rect">
            <a:avLst/>
          </a:prstGeom>
          <a:noFill/>
        </p:spPr>
        <p:txBody>
          <a:bodyPr wrap="square" rtlCol="0">
            <a:spAutoFit/>
          </a:bodyPr>
          <a:lstStyle/>
          <a:p>
            <a:pPr algn="l"/>
            <a:r>
              <a:rPr lang="en-US" sz="1600" b="1" i="1" u="none" strike="noStrike" baseline="0" dirty="0">
                <a:latin typeface="+mj-lt"/>
              </a:rPr>
              <a:t>Message from CWM General Secretary</a:t>
            </a:r>
          </a:p>
          <a:p>
            <a:pPr algn="l"/>
            <a:r>
              <a:rPr lang="en-SG" sz="1400" b="1" i="0" u="none" strike="noStrike" baseline="0" dirty="0">
                <a:latin typeface="+mj-lt"/>
              </a:rPr>
              <a:t>Rev. Dr </a:t>
            </a:r>
            <a:r>
              <a:rPr lang="en-SG" sz="1400" b="1" i="0" u="none" strike="noStrike" baseline="0" dirty="0" err="1">
                <a:latin typeface="+mj-lt"/>
              </a:rPr>
              <a:t>Jooseop</a:t>
            </a:r>
            <a:r>
              <a:rPr lang="en-SG" sz="1400" b="1" i="0" u="none" strike="noStrike" baseline="0" dirty="0">
                <a:latin typeface="+mj-lt"/>
              </a:rPr>
              <a:t> Keum</a:t>
            </a:r>
          </a:p>
          <a:p>
            <a:pPr algn="l"/>
            <a:r>
              <a:rPr lang="en-SG" sz="1400" i="1" dirty="0">
                <a:latin typeface="+mj-lt"/>
                <a:hlinkClick r:id="rId2"/>
              </a:rPr>
              <a:t>https://youtu.be/S86FSeZFN4s</a:t>
            </a:r>
            <a:endParaRPr lang="en-SG" sz="1400" i="1" dirty="0">
              <a:latin typeface="+mj-lt"/>
            </a:endParaRPr>
          </a:p>
        </p:txBody>
      </p:sp>
      <p:sp>
        <p:nvSpPr>
          <p:cNvPr id="7" name="TextBox 6">
            <a:extLst>
              <a:ext uri="{FF2B5EF4-FFF2-40B4-BE49-F238E27FC236}">
                <a16:creationId xmlns:a16="http://schemas.microsoft.com/office/drawing/2014/main" id="{CA43E3C9-7810-6576-7EF3-FABD26A4D6FE}"/>
              </a:ext>
            </a:extLst>
          </p:cNvPr>
          <p:cNvSpPr txBox="1"/>
          <p:nvPr/>
        </p:nvSpPr>
        <p:spPr>
          <a:xfrm>
            <a:off x="885091" y="1529959"/>
            <a:ext cx="5791200" cy="338554"/>
          </a:xfrm>
          <a:prstGeom prst="rect">
            <a:avLst/>
          </a:prstGeom>
          <a:noFill/>
        </p:spPr>
        <p:txBody>
          <a:bodyPr wrap="square" rtlCol="0">
            <a:spAutoFit/>
          </a:bodyPr>
          <a:lstStyle/>
          <a:p>
            <a:r>
              <a:rPr lang="en-US" sz="1600" b="1" i="0" u="none" strike="noStrike" baseline="0" dirty="0">
                <a:latin typeface="+mj-lt"/>
              </a:rPr>
              <a:t>Opening Litany - </a:t>
            </a:r>
            <a:r>
              <a:rPr lang="en-US" sz="1600" b="1" i="1" u="none" strike="noStrike" baseline="0" dirty="0">
                <a:latin typeface="+mj-lt"/>
              </a:rPr>
              <a:t>Transforming the Powers of the World</a:t>
            </a:r>
            <a:endParaRPr lang="en-SG" sz="1400" dirty="0">
              <a:latin typeface="+mj-lt"/>
            </a:endParaRPr>
          </a:p>
        </p:txBody>
      </p:sp>
      <p:sp>
        <p:nvSpPr>
          <p:cNvPr id="8" name="TextBox 7">
            <a:extLst>
              <a:ext uri="{FF2B5EF4-FFF2-40B4-BE49-F238E27FC236}">
                <a16:creationId xmlns:a16="http://schemas.microsoft.com/office/drawing/2014/main" id="{63977F86-74AA-6575-B0EA-86FA303D951B}"/>
              </a:ext>
            </a:extLst>
          </p:cNvPr>
          <p:cNvSpPr txBox="1"/>
          <p:nvPr/>
        </p:nvSpPr>
        <p:spPr>
          <a:xfrm>
            <a:off x="1324706" y="1925647"/>
            <a:ext cx="5351585" cy="4185761"/>
          </a:xfrm>
          <a:prstGeom prst="rect">
            <a:avLst/>
          </a:prstGeom>
          <a:noFill/>
        </p:spPr>
        <p:txBody>
          <a:bodyPr wrap="square" rtlCol="0">
            <a:spAutoFit/>
          </a:bodyPr>
          <a:lstStyle/>
          <a:p>
            <a:pPr algn="l"/>
            <a:r>
              <a:rPr lang="en-US" sz="1400" b="0" i="0" u="none" strike="noStrike" baseline="0" dirty="0"/>
              <a:t>When bombs whistle through the air towards families</a:t>
            </a:r>
          </a:p>
          <a:p>
            <a:pPr algn="l"/>
            <a:r>
              <a:rPr lang="en-US" sz="1400" b="1" i="0" u="none" strike="noStrike" baseline="0" dirty="0"/>
              <a:t>Let us offer our homes as shelters</a:t>
            </a:r>
          </a:p>
          <a:p>
            <a:pPr algn="l"/>
            <a:endParaRPr lang="en-US" sz="1400" b="1" i="0" u="none" strike="noStrike" baseline="0" dirty="0"/>
          </a:p>
          <a:p>
            <a:pPr algn="l"/>
            <a:r>
              <a:rPr lang="en-US" sz="1400" b="0" i="0" u="none" strike="noStrike" baseline="0" dirty="0"/>
              <a:t>When bullies target the </a:t>
            </a:r>
            <a:r>
              <a:rPr lang="en-US" sz="1400" b="0" i="0" u="none" strike="noStrike" baseline="0" dirty="0" err="1"/>
              <a:t>defenceless</a:t>
            </a:r>
            <a:endParaRPr lang="en-US" sz="1400" b="0" i="0" u="none" strike="noStrike" baseline="0" dirty="0"/>
          </a:p>
          <a:p>
            <a:pPr algn="l"/>
            <a:r>
              <a:rPr lang="en-US" sz="1400" b="1" i="0" u="none" strike="noStrike" baseline="0" dirty="0"/>
              <a:t>Let us stand in solidarity</a:t>
            </a:r>
          </a:p>
          <a:p>
            <a:pPr algn="l"/>
            <a:endParaRPr lang="en-US" sz="1400" b="0" i="0" u="none" strike="noStrike" baseline="0" dirty="0"/>
          </a:p>
          <a:p>
            <a:pPr algn="l"/>
            <a:r>
              <a:rPr lang="en-US" sz="1400" b="0" i="0" u="none" strike="noStrike" baseline="0" dirty="0"/>
              <a:t>When money buys acts of hate and terror</a:t>
            </a:r>
          </a:p>
          <a:p>
            <a:pPr algn="l"/>
            <a:r>
              <a:rPr lang="en-US" sz="1400" b="1" i="0" u="none" strike="noStrike" baseline="0" dirty="0"/>
              <a:t>Let us share all our gifts</a:t>
            </a:r>
          </a:p>
          <a:p>
            <a:pPr algn="l"/>
            <a:endParaRPr lang="en-US" sz="1400" b="0" i="0" u="none" strike="noStrike" baseline="0" dirty="0"/>
          </a:p>
          <a:p>
            <a:pPr algn="l"/>
            <a:r>
              <a:rPr lang="en-US" sz="1400" b="0" i="0" u="none" strike="noStrike" baseline="0" dirty="0"/>
              <a:t>When we are told to be productive for reasons of greed</a:t>
            </a:r>
          </a:p>
          <a:p>
            <a:pPr algn="l"/>
            <a:r>
              <a:rPr lang="en-US" sz="1400" b="1" i="0" u="none" strike="noStrike" baseline="0" dirty="0"/>
              <a:t>Let us spend our energies on building relationships of care.</a:t>
            </a:r>
          </a:p>
          <a:p>
            <a:pPr algn="l"/>
            <a:endParaRPr lang="en-US" sz="1400" b="0" i="0" u="none" strike="noStrike" baseline="0" dirty="0"/>
          </a:p>
          <a:p>
            <a:pPr algn="l"/>
            <a:r>
              <a:rPr lang="en-US" sz="1400" b="0" i="0" u="none" strike="noStrike" baseline="0" dirty="0"/>
              <a:t>God of all power and God who chose to give up all power</a:t>
            </a:r>
          </a:p>
          <a:p>
            <a:pPr algn="l"/>
            <a:r>
              <a:rPr lang="en-US" sz="1400" b="0" i="0" u="none" strike="noStrike" baseline="0" dirty="0"/>
              <a:t>Teach us to be vulnerable for the sake of the world you love.</a:t>
            </a:r>
          </a:p>
          <a:p>
            <a:pPr algn="l"/>
            <a:r>
              <a:rPr lang="en-US" sz="1400" b="0" i="0" u="none" strike="noStrike" baseline="0" dirty="0"/>
              <a:t>Grant us hearts of compassion for those in need.</a:t>
            </a:r>
          </a:p>
          <a:p>
            <a:pPr algn="l"/>
            <a:r>
              <a:rPr lang="en-US" sz="1400" b="0" i="0" u="none" strike="noStrike" baseline="0" dirty="0"/>
              <a:t>Help us recognize our longings for stability and for power</a:t>
            </a:r>
          </a:p>
          <a:p>
            <a:pPr algn="l"/>
            <a:r>
              <a:rPr lang="en-US" sz="1400" b="0" i="0" u="none" strike="noStrike" baseline="0" dirty="0"/>
              <a:t>And grant that we may grow in humility and compassion.</a:t>
            </a:r>
          </a:p>
          <a:p>
            <a:pPr algn="l"/>
            <a:r>
              <a:rPr lang="en-US" sz="1400" b="0" i="0" u="none" strike="noStrike" baseline="0" dirty="0"/>
              <a:t>May we become clay in your hands, ready to be transformed by You! </a:t>
            </a:r>
          </a:p>
          <a:p>
            <a:pPr algn="l"/>
            <a:r>
              <a:rPr lang="en-SG" sz="1400" b="0" i="0" u="none" strike="noStrike" baseline="0" dirty="0"/>
              <a:t>Amen.</a:t>
            </a:r>
            <a:endParaRPr lang="en-SG" sz="1100" dirty="0"/>
          </a:p>
        </p:txBody>
      </p:sp>
      <p:pic>
        <p:nvPicPr>
          <p:cNvPr id="3" name="Picture 2" descr="A group of birds flying over a fence&#10;&#10;AI-generated content may be incorrect.">
            <a:extLst>
              <a:ext uri="{FF2B5EF4-FFF2-40B4-BE49-F238E27FC236}">
                <a16:creationId xmlns:a16="http://schemas.microsoft.com/office/drawing/2014/main" id="{E090C7B5-99A8-FD44-759B-AB59123A4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568" y="2227384"/>
            <a:ext cx="4765431" cy="4630615"/>
          </a:xfrm>
          <a:prstGeom prst="rect">
            <a:avLst/>
          </a:prstGeom>
        </p:spPr>
      </p:pic>
      <p:pic>
        <p:nvPicPr>
          <p:cNvPr id="18" name="Content Placeholder 22">
            <a:extLst>
              <a:ext uri="{FF2B5EF4-FFF2-40B4-BE49-F238E27FC236}">
                <a16:creationId xmlns:a16="http://schemas.microsoft.com/office/drawing/2014/main" id="{C03AAEE5-4038-5CAB-3589-87ABAC921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9355"/>
            <a:ext cx="10515600" cy="606299"/>
          </a:xfrm>
          <a:prstGeom prst="rect">
            <a:avLst/>
          </a:prstGeom>
        </p:spPr>
      </p:pic>
    </p:spTree>
    <p:extLst>
      <p:ext uri="{BB962C8B-B14F-4D97-AF65-F5344CB8AC3E}">
        <p14:creationId xmlns:p14="http://schemas.microsoft.com/office/powerpoint/2010/main" val="428021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A3799-5979-A43C-6CA4-74EED0BEAF8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7770B3E-AF70-7087-5332-A9A02CBCF42F}"/>
              </a:ext>
            </a:extLst>
          </p:cNvPr>
          <p:cNvSpPr txBox="1"/>
          <p:nvPr/>
        </p:nvSpPr>
        <p:spPr>
          <a:xfrm>
            <a:off x="773721" y="730912"/>
            <a:ext cx="6201510" cy="769441"/>
          </a:xfrm>
          <a:prstGeom prst="rect">
            <a:avLst/>
          </a:prstGeom>
          <a:noFill/>
        </p:spPr>
        <p:txBody>
          <a:bodyPr wrap="square" rtlCol="0">
            <a:spAutoFit/>
          </a:bodyPr>
          <a:lstStyle/>
          <a:p>
            <a:pPr algn="l"/>
            <a:r>
              <a:rPr lang="en-SG" sz="1600" b="1" i="0" u="none" strike="noStrike" baseline="0" dirty="0">
                <a:latin typeface="+mj-lt"/>
              </a:rPr>
              <a:t>Youth Voice</a:t>
            </a:r>
            <a:br>
              <a:rPr lang="en-SG" sz="1600" b="1" i="0" u="none" strike="noStrike" baseline="0" dirty="0">
                <a:latin typeface="Helvetica-Bold"/>
              </a:rPr>
            </a:br>
            <a:r>
              <a:rPr lang="en-US" sz="1400" b="0" i="1" u="none" strike="noStrike" baseline="0" dirty="0"/>
              <a:t>(Youth are invited to make a Response or Reflection on the Statement from</a:t>
            </a:r>
          </a:p>
          <a:p>
            <a:pPr algn="l"/>
            <a:r>
              <a:rPr lang="en-SG" sz="1400" b="0" i="1" u="none" strike="noStrike" baseline="0" dirty="0"/>
              <a:t>Youth Pre-Assembly, Durban 2024)</a:t>
            </a:r>
            <a:endParaRPr lang="en-SG" sz="1050" dirty="0"/>
          </a:p>
        </p:txBody>
      </p:sp>
      <p:sp>
        <p:nvSpPr>
          <p:cNvPr id="8" name="TextBox 7">
            <a:extLst>
              <a:ext uri="{FF2B5EF4-FFF2-40B4-BE49-F238E27FC236}">
                <a16:creationId xmlns:a16="http://schemas.microsoft.com/office/drawing/2014/main" id="{DEA0BA7B-3996-4B90-D14D-F75BE035D8F1}"/>
              </a:ext>
            </a:extLst>
          </p:cNvPr>
          <p:cNvSpPr txBox="1"/>
          <p:nvPr/>
        </p:nvSpPr>
        <p:spPr>
          <a:xfrm>
            <a:off x="773721" y="1552777"/>
            <a:ext cx="5978771" cy="3970318"/>
          </a:xfrm>
          <a:prstGeom prst="rect">
            <a:avLst/>
          </a:prstGeom>
          <a:noFill/>
        </p:spPr>
        <p:txBody>
          <a:bodyPr wrap="square" rtlCol="0">
            <a:spAutoFit/>
          </a:bodyPr>
          <a:lstStyle/>
          <a:p>
            <a:pPr algn="l"/>
            <a:r>
              <a:rPr lang="en-US" sz="1400" b="1" i="0" u="none" strike="noStrike" baseline="0" dirty="0"/>
              <a:t>This is an excerpt from the Statement made to the CWM 2024 Assembly </a:t>
            </a:r>
            <a:r>
              <a:rPr lang="en-SG" sz="1400" b="1" i="0" u="none" strike="noStrike" baseline="0" dirty="0"/>
              <a:t>by the Youth Participants:</a:t>
            </a:r>
          </a:p>
          <a:p>
            <a:pPr algn="l"/>
            <a:endParaRPr lang="en-US" sz="1400" b="0" i="0" u="none" strike="noStrike" baseline="0" dirty="0">
              <a:latin typeface="Helvetica" panose="020B0604020202020204" pitchFamily="2" charset="0"/>
            </a:endParaRPr>
          </a:p>
          <a:p>
            <a:pPr algn="l"/>
            <a:r>
              <a:rPr lang="en-US" sz="1400" b="0" i="0" u="none" strike="noStrike" baseline="0" dirty="0"/>
              <a:t>We have come to this Assembly to answer to this call and let our prophetic </a:t>
            </a:r>
            <a:r>
              <a:rPr lang="en-SG" sz="1400" b="0" i="0" u="none" strike="noStrike" baseline="0" dirty="0"/>
              <a:t>voice be heard.</a:t>
            </a:r>
          </a:p>
          <a:p>
            <a:pPr algn="l"/>
            <a:endParaRPr lang="en-US" sz="1400" b="1" i="0" u="none" strike="noStrike" baseline="0" dirty="0"/>
          </a:p>
          <a:p>
            <a:pPr algn="l"/>
            <a:r>
              <a:rPr lang="en-US" sz="1400" b="1" i="0" u="none" strike="noStrike" baseline="0" dirty="0"/>
              <a:t>Discerning the signs of the times as youths</a:t>
            </a:r>
          </a:p>
          <a:p>
            <a:pPr algn="l"/>
            <a:r>
              <a:rPr lang="en-US" sz="1400" b="0" i="0" u="none" strike="noStrike" baseline="0" dirty="0"/>
              <a:t>We the youths, in discerning the signs of the times, observe many pressing issues, the biggest three being apathy towards religion in youth, inequality </a:t>
            </a:r>
            <a:r>
              <a:rPr lang="en-SG" sz="1400" b="0" i="0" u="none" strike="noStrike" baseline="0" dirty="0"/>
              <a:t>and the climate crisis.</a:t>
            </a:r>
          </a:p>
          <a:p>
            <a:pPr algn="l"/>
            <a:endParaRPr lang="en-SG" sz="1400" b="0" i="0" u="none" strike="noStrike" baseline="0" dirty="0"/>
          </a:p>
          <a:p>
            <a:pPr algn="l"/>
            <a:r>
              <a:rPr lang="en-US" sz="1400" b="1" i="1" dirty="0"/>
              <a:t>Apathy for Religion</a:t>
            </a:r>
          </a:p>
          <a:p>
            <a:pPr algn="l"/>
            <a:r>
              <a:rPr lang="en-US" sz="1400" dirty="0"/>
              <a:t>Instead of “believing in God” or not “believing in God”, most of our generation choose to not care either way, with apathy towards religion. Losing the meaning given through Jesus, the result is a rising mental health crisis amongst the youths of the world who have to deal with a completely new way of social life through the internet, leading to anxiety, loneliness and depression.</a:t>
            </a:r>
          </a:p>
        </p:txBody>
      </p:sp>
      <p:pic>
        <p:nvPicPr>
          <p:cNvPr id="3" name="Picture 2" descr="A group of people on a stage&#10;&#10;AI-generated content may be incorrect.">
            <a:extLst>
              <a:ext uri="{FF2B5EF4-FFF2-40B4-BE49-F238E27FC236}">
                <a16:creationId xmlns:a16="http://schemas.microsoft.com/office/drawing/2014/main" id="{2AD319FE-393C-04AE-B219-F6F5D7F79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415" y="0"/>
            <a:ext cx="4649585" cy="6858000"/>
          </a:xfrm>
          <a:prstGeom prst="rect">
            <a:avLst/>
          </a:prstGeom>
        </p:spPr>
      </p:pic>
      <p:pic>
        <p:nvPicPr>
          <p:cNvPr id="6" name="Content Placeholder 22">
            <a:extLst>
              <a:ext uri="{FF2B5EF4-FFF2-40B4-BE49-F238E27FC236}">
                <a16:creationId xmlns:a16="http://schemas.microsoft.com/office/drawing/2014/main" id="{6C562866-5297-ED35-01C2-B277E5BFE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1" y="124613"/>
            <a:ext cx="10515600" cy="606299"/>
          </a:xfrm>
          <a:prstGeom prst="rect">
            <a:avLst/>
          </a:prstGeom>
        </p:spPr>
      </p:pic>
    </p:spTree>
    <p:extLst>
      <p:ext uri="{BB962C8B-B14F-4D97-AF65-F5344CB8AC3E}">
        <p14:creationId xmlns:p14="http://schemas.microsoft.com/office/powerpoint/2010/main" val="425294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6F85-BCBF-E9B7-7074-8860DC99C8F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5C53C5A-188F-905E-7866-16E69DDB1790}"/>
              </a:ext>
            </a:extLst>
          </p:cNvPr>
          <p:cNvSpPr txBox="1"/>
          <p:nvPr/>
        </p:nvSpPr>
        <p:spPr>
          <a:xfrm>
            <a:off x="759654" y="579358"/>
            <a:ext cx="6453555" cy="6278642"/>
          </a:xfrm>
          <a:prstGeom prst="rect">
            <a:avLst/>
          </a:prstGeom>
          <a:noFill/>
        </p:spPr>
        <p:txBody>
          <a:bodyPr wrap="square" rtlCol="0">
            <a:spAutoFit/>
          </a:bodyPr>
          <a:lstStyle/>
          <a:p>
            <a:pPr algn="l"/>
            <a:r>
              <a:rPr lang="en-US" sz="1400" b="1" i="1" dirty="0"/>
              <a:t>Inequalities</a:t>
            </a:r>
          </a:p>
          <a:p>
            <a:pPr algn="l"/>
            <a:r>
              <a:rPr lang="en-US" sz="1400" dirty="0"/>
              <a:t>There</a:t>
            </a:r>
            <a:r>
              <a:rPr lang="en-US" sz="1400" b="1" dirty="0"/>
              <a:t> </a:t>
            </a:r>
            <a:r>
              <a:rPr lang="en-US" sz="1400" dirty="0"/>
              <a:t>are also worldwide inequalities that need to be addressed, There is an increase in the disparity between the rich and poor. This inequality manifests differently in each region, but worldwide injustice is seen with the treatment of the homeless, the refugee, the </a:t>
            </a:r>
            <a:r>
              <a:rPr lang="en-US" sz="1400" dirty="0" err="1"/>
              <a:t>marginalised</a:t>
            </a:r>
            <a:r>
              <a:rPr lang="en-US" sz="1400" dirty="0"/>
              <a:t>, the poor, and the oppressed. </a:t>
            </a:r>
            <a:br>
              <a:rPr lang="en-US" sz="1400" dirty="0"/>
            </a:br>
            <a:r>
              <a:rPr lang="en-US" sz="1400" dirty="0"/>
              <a:t>Also xenophobia, racism, sexism and other life-denying systems of oppressions have no place in our society or church, but they are nevertheless prevalent.</a:t>
            </a:r>
          </a:p>
          <a:p>
            <a:pPr algn="l"/>
            <a:endParaRPr lang="en-SG" sz="1400" dirty="0"/>
          </a:p>
          <a:p>
            <a:pPr algn="l"/>
            <a:r>
              <a:rPr lang="en-US" sz="1400" dirty="0"/>
              <a:t>People abandoned by the church and wider society with no support are</a:t>
            </a:r>
          </a:p>
          <a:p>
            <a:pPr algn="l"/>
            <a:r>
              <a:rPr lang="en-US" sz="1400" dirty="0"/>
              <a:t>dying, yet all of us seem to be preoccupied with caring only for ourselves.</a:t>
            </a:r>
          </a:p>
          <a:p>
            <a:pPr algn="l"/>
            <a:r>
              <a:rPr lang="en-US" sz="1400" dirty="0"/>
              <a:t>Why do these issues remain in the church when we are taught that Jesus</a:t>
            </a:r>
          </a:p>
          <a:p>
            <a:pPr algn="l"/>
            <a:r>
              <a:rPr lang="en-US" sz="1400" dirty="0"/>
              <a:t>loves and we Christians should love? We are taught to love but not how to</a:t>
            </a:r>
          </a:p>
          <a:p>
            <a:pPr algn="l"/>
            <a:r>
              <a:rPr lang="en-US" sz="1400" dirty="0"/>
              <a:t>love; we are told to stand up for justice but not how to do so. Wider society</a:t>
            </a:r>
          </a:p>
          <a:p>
            <a:pPr algn="l"/>
            <a:r>
              <a:rPr lang="en-US" sz="1400" dirty="0"/>
              <a:t>is apathetic to the needs of others, preferring to please oneself or one’s</a:t>
            </a:r>
          </a:p>
          <a:p>
            <a:pPr algn="l"/>
            <a:r>
              <a:rPr lang="en-US" sz="1400" dirty="0"/>
              <a:t>personal community, consuming for themselves regardless of the harm it</a:t>
            </a:r>
          </a:p>
          <a:p>
            <a:pPr algn="l"/>
            <a:r>
              <a:rPr lang="en-US" sz="1400" dirty="0"/>
              <a:t>does to others.</a:t>
            </a:r>
          </a:p>
          <a:p>
            <a:pPr algn="l"/>
            <a:endParaRPr lang="en-US" sz="1400" dirty="0"/>
          </a:p>
          <a:p>
            <a:pPr algn="l"/>
            <a:r>
              <a:rPr lang="en-US" sz="1400" b="1" i="1" dirty="0"/>
              <a:t>Climate Change</a:t>
            </a:r>
          </a:p>
          <a:p>
            <a:pPr algn="l"/>
            <a:r>
              <a:rPr lang="en-US" sz="1400" dirty="0"/>
              <a:t>This is at its clearest when observing the environmental degradation in the</a:t>
            </a:r>
          </a:p>
          <a:p>
            <a:pPr algn="l"/>
            <a:r>
              <a:rPr lang="en-US" sz="1400" dirty="0"/>
              <a:t>Pacific region and beyond. We are all taught to fight against climate change,</a:t>
            </a:r>
          </a:p>
          <a:p>
            <a:pPr algn="l"/>
            <a:r>
              <a:rPr lang="en-US" sz="1400" dirty="0"/>
              <a:t>most of the world knows that there is a climate crisis; however, is there</a:t>
            </a:r>
          </a:p>
          <a:p>
            <a:pPr algn="l"/>
            <a:r>
              <a:rPr lang="en-US" sz="1400" dirty="0"/>
              <a:t>anything significant being done to combat this? Not enough from powerful</a:t>
            </a:r>
          </a:p>
          <a:p>
            <a:pPr algn="l"/>
            <a:r>
              <a:rPr lang="en-US" sz="1400" dirty="0"/>
              <a:t>governments, but also not enough from our church. At current trajectories we youth will live to experience a refugee crisis as over a billion people will live in </a:t>
            </a:r>
            <a:r>
              <a:rPr lang="en-US" sz="1400" dirty="0" err="1"/>
              <a:t>wetbulb</a:t>
            </a:r>
            <a:r>
              <a:rPr lang="en-US" sz="1400" dirty="0"/>
              <a:t> zones where it is impossible to live, even in shade, without artificially cooled environments. When we are your age, the world will be completely different to how it is now. With no changes it will be worse but with your guidance we can build a world that can sustain future generations.</a:t>
            </a:r>
          </a:p>
        </p:txBody>
      </p:sp>
      <p:pic>
        <p:nvPicPr>
          <p:cNvPr id="3" name="Picture 2" descr="A dry cracked ground with a city in the background&#10;&#10;AI-generated content may be incorrect.">
            <a:extLst>
              <a:ext uri="{FF2B5EF4-FFF2-40B4-BE49-F238E27FC236}">
                <a16:creationId xmlns:a16="http://schemas.microsoft.com/office/drawing/2014/main" id="{33562734-B278-5A36-35C0-553007300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996" y="1"/>
            <a:ext cx="4705004" cy="6858000"/>
          </a:xfrm>
          <a:prstGeom prst="rect">
            <a:avLst/>
          </a:prstGeom>
        </p:spPr>
      </p:pic>
      <p:pic>
        <p:nvPicPr>
          <p:cNvPr id="7" name="Content Placeholder 22">
            <a:extLst>
              <a:ext uri="{FF2B5EF4-FFF2-40B4-BE49-F238E27FC236}">
                <a16:creationId xmlns:a16="http://schemas.microsoft.com/office/drawing/2014/main" id="{5287444E-4314-0EB1-BE5B-C5C8ECD1A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4" y="181242"/>
            <a:ext cx="10515600" cy="606299"/>
          </a:xfrm>
          <a:prstGeom prst="rect">
            <a:avLst/>
          </a:prstGeom>
        </p:spPr>
      </p:pic>
    </p:spTree>
    <p:extLst>
      <p:ext uri="{BB962C8B-B14F-4D97-AF65-F5344CB8AC3E}">
        <p14:creationId xmlns:p14="http://schemas.microsoft.com/office/powerpoint/2010/main" val="98831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BA463-762C-FA45-0D1A-FC8A1CCFD11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98A69BD-624C-3CB4-DE1A-998371CACA7E}"/>
              </a:ext>
            </a:extLst>
          </p:cNvPr>
          <p:cNvSpPr txBox="1"/>
          <p:nvPr/>
        </p:nvSpPr>
        <p:spPr>
          <a:xfrm>
            <a:off x="676527" y="510143"/>
            <a:ext cx="6453555" cy="6155531"/>
          </a:xfrm>
          <a:prstGeom prst="rect">
            <a:avLst/>
          </a:prstGeom>
          <a:noFill/>
        </p:spPr>
        <p:txBody>
          <a:bodyPr wrap="square" rtlCol="0">
            <a:spAutoFit/>
          </a:bodyPr>
          <a:lstStyle/>
          <a:p>
            <a:pPr algn="l"/>
            <a:r>
              <a:rPr lang="en-SG" sz="1600" b="1" i="0" u="none" strike="noStrike" baseline="0" dirty="0">
                <a:solidFill>
                  <a:srgbClr val="221E1F"/>
                </a:solidFill>
              </a:rPr>
              <a:t>Call to action </a:t>
            </a:r>
          </a:p>
          <a:p>
            <a:r>
              <a:rPr lang="en-US" sz="1400" b="0" i="0" u="none" strike="noStrike" baseline="0" dirty="0">
                <a:solidFill>
                  <a:srgbClr val="221E1F"/>
                </a:solidFill>
              </a:rPr>
              <a:t>We the youths call upon our churches to take actions in making the changes necessary in the face of the challenges of our time: </a:t>
            </a:r>
          </a:p>
          <a:p>
            <a:endParaRPr lang="en-US" sz="1400" b="0" i="0" u="none" strike="noStrike" baseline="0" dirty="0">
              <a:solidFill>
                <a:srgbClr val="221E1F"/>
              </a:solidFill>
            </a:endParaRPr>
          </a:p>
          <a:p>
            <a:r>
              <a:rPr lang="en-US" sz="1400" b="0" i="0" u="none" strike="noStrike" baseline="0" dirty="0">
                <a:solidFill>
                  <a:srgbClr val="221E1F"/>
                </a:solidFill>
              </a:rPr>
              <a:t>We call on our churches to act out of love and hospitality through sending missionaries to other parts of the world, and giving support generously wherever injustice and oppression occurs. </a:t>
            </a:r>
          </a:p>
          <a:p>
            <a:endParaRPr lang="en-US" sz="1400" b="0" i="0" u="none" strike="noStrike" baseline="0" dirty="0">
              <a:solidFill>
                <a:srgbClr val="221E1F"/>
              </a:solidFill>
            </a:endParaRPr>
          </a:p>
          <a:p>
            <a:r>
              <a:rPr lang="en-US" sz="1400" b="0" i="0" u="none" strike="noStrike" baseline="0" dirty="0">
                <a:solidFill>
                  <a:srgbClr val="221E1F"/>
                </a:solidFill>
              </a:rPr>
              <a:t>We call on our churches to open up themselves to be attentive and accommodating to the needs of our communities, and to encourage an open space and discussion for everyone through enhancing the church’s presence and engagement with the youths in person and digitally. </a:t>
            </a:r>
          </a:p>
          <a:p>
            <a:endParaRPr lang="en-US" sz="1400" b="0" i="0" u="none" strike="noStrike" baseline="0" dirty="0">
              <a:solidFill>
                <a:srgbClr val="221E1F"/>
              </a:solidFill>
            </a:endParaRPr>
          </a:p>
          <a:p>
            <a:r>
              <a:rPr lang="en-US" sz="1400" b="0" i="0" u="none" strike="noStrike" baseline="0" dirty="0">
                <a:solidFill>
                  <a:srgbClr val="221E1F"/>
                </a:solidFill>
              </a:rPr>
              <a:t>We call on our churches to address the issues of self-interest and financial </a:t>
            </a:r>
          </a:p>
          <a:p>
            <a:r>
              <a:rPr lang="en-US" sz="1400" b="0" i="0" u="none" strike="noStrike" baseline="0" dirty="0">
                <a:solidFill>
                  <a:srgbClr val="221E1F"/>
                </a:solidFill>
              </a:rPr>
              <a:t>mismanagement that lead to economic injustice. We call on our churches to address the issues of environmental neglect that leads to unsustainability. </a:t>
            </a:r>
          </a:p>
          <a:p>
            <a:endParaRPr lang="en-US" sz="1400" b="0" i="0" u="none" strike="noStrike" baseline="0" dirty="0">
              <a:solidFill>
                <a:srgbClr val="221E1F"/>
              </a:solidFill>
            </a:endParaRPr>
          </a:p>
          <a:p>
            <a:r>
              <a:rPr lang="en-US" sz="1400" b="0" i="0" u="none" strike="noStrike" baseline="0" dirty="0">
                <a:solidFill>
                  <a:srgbClr val="221E1F"/>
                </a:solidFill>
              </a:rPr>
              <a:t>We call on our churches to reject harmful, anthropocentric, and authoritarian forms of theology that only serve to permeate life-denying systems. </a:t>
            </a:r>
          </a:p>
          <a:p>
            <a:endParaRPr lang="en-US" sz="1400" b="0" i="0" u="none" strike="noStrike" baseline="0" dirty="0">
              <a:solidFill>
                <a:srgbClr val="221E1F"/>
              </a:solidFill>
            </a:endParaRPr>
          </a:p>
          <a:p>
            <a:r>
              <a:rPr lang="en-US" sz="1400" b="0" i="0" u="none" strike="noStrike" baseline="0" dirty="0">
                <a:solidFill>
                  <a:srgbClr val="221E1F"/>
                </a:solidFill>
              </a:rPr>
              <a:t>We call on our churches to inspire and equip our youths to pursue the biblical calling for justice through sermons, social media, and various events and conferences, and support our youths to transform justice-seeking objectives into </a:t>
            </a:r>
            <a:r>
              <a:rPr lang="en-US" sz="1400" b="0" i="0" u="none" strike="noStrike" baseline="0" dirty="0" err="1">
                <a:solidFill>
                  <a:srgbClr val="221E1F"/>
                </a:solidFill>
              </a:rPr>
              <a:t>practises</a:t>
            </a:r>
            <a:r>
              <a:rPr lang="en-US" sz="1400" b="0" i="0" u="none" strike="noStrike" baseline="0" dirty="0">
                <a:solidFill>
                  <a:srgbClr val="221E1F"/>
                </a:solidFill>
              </a:rPr>
              <a:t> and actions. </a:t>
            </a:r>
          </a:p>
          <a:p>
            <a:endParaRPr lang="en-US" sz="1400" b="0" i="0" u="none" strike="noStrike" baseline="0" dirty="0">
              <a:solidFill>
                <a:srgbClr val="221E1F"/>
              </a:solidFill>
            </a:endParaRPr>
          </a:p>
          <a:p>
            <a:r>
              <a:rPr lang="en-US" sz="1400" b="0" i="0" u="none" strike="noStrike" baseline="0" dirty="0">
                <a:solidFill>
                  <a:srgbClr val="221E1F"/>
                </a:solidFill>
              </a:rPr>
              <a:t>We call on our churches to have more cross-regional gatherings to track the progress and changes that have been made, to solidify the relationships that are built, and to learn and encourage each other.</a:t>
            </a:r>
            <a:endParaRPr lang="en-SG" sz="1400" dirty="0"/>
          </a:p>
        </p:txBody>
      </p:sp>
      <p:pic>
        <p:nvPicPr>
          <p:cNvPr id="17" name="Picture 16" descr="A white dove flying in the sky&#10;&#10;AI-generated content may be incorrect.">
            <a:extLst>
              <a:ext uri="{FF2B5EF4-FFF2-40B4-BE49-F238E27FC236}">
                <a16:creationId xmlns:a16="http://schemas.microsoft.com/office/drawing/2014/main" id="{424AF037-3A7B-22CF-2E31-E3813344A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495" y="0"/>
            <a:ext cx="4771506" cy="6858000"/>
          </a:xfrm>
          <a:prstGeom prst="rect">
            <a:avLst/>
          </a:prstGeom>
        </p:spPr>
      </p:pic>
      <p:pic>
        <p:nvPicPr>
          <p:cNvPr id="18" name="Content Placeholder 22">
            <a:extLst>
              <a:ext uri="{FF2B5EF4-FFF2-40B4-BE49-F238E27FC236}">
                <a16:creationId xmlns:a16="http://schemas.microsoft.com/office/drawing/2014/main" id="{D4AFC7C5-0A66-1B0C-49B3-3E4574031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27" y="192326"/>
            <a:ext cx="10515600" cy="606299"/>
          </a:xfrm>
          <a:prstGeom prst="rect">
            <a:avLst/>
          </a:prstGeom>
        </p:spPr>
      </p:pic>
    </p:spTree>
    <p:extLst>
      <p:ext uri="{BB962C8B-B14F-4D97-AF65-F5344CB8AC3E}">
        <p14:creationId xmlns:p14="http://schemas.microsoft.com/office/powerpoint/2010/main" val="2740740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9A08-5B03-FB63-31B7-C798A97291DB}"/>
            </a:ext>
          </a:extLst>
        </p:cNvPr>
        <p:cNvGrpSpPr/>
        <p:nvPr/>
      </p:nvGrpSpPr>
      <p:grpSpPr>
        <a:xfrm>
          <a:off x="0" y="0"/>
          <a:ext cx="0" cy="0"/>
          <a:chOff x="0" y="0"/>
          <a:chExt cx="0" cy="0"/>
        </a:xfrm>
      </p:grpSpPr>
      <p:pic>
        <p:nvPicPr>
          <p:cNvPr id="5" name="Picture 4" descr="A person with a flock of birds&#10;&#10;AI-generated content may be incorrect.">
            <a:extLst>
              <a:ext uri="{FF2B5EF4-FFF2-40B4-BE49-F238E27FC236}">
                <a16:creationId xmlns:a16="http://schemas.microsoft.com/office/drawing/2014/main" id="{16A1B2E0-DC17-A1F4-34C4-923DC51FF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504" y="0"/>
            <a:ext cx="4926496" cy="6858000"/>
          </a:xfrm>
          <a:prstGeom prst="rect">
            <a:avLst/>
          </a:prstGeom>
        </p:spPr>
      </p:pic>
      <p:sp>
        <p:nvSpPr>
          <p:cNvPr id="2" name="Title 1">
            <a:extLst>
              <a:ext uri="{FF2B5EF4-FFF2-40B4-BE49-F238E27FC236}">
                <a16:creationId xmlns:a16="http://schemas.microsoft.com/office/drawing/2014/main" id="{D2ADF96A-A999-A8E6-D127-94FD9A21F2C3}"/>
              </a:ext>
            </a:extLst>
          </p:cNvPr>
          <p:cNvSpPr>
            <a:spLocks noGrp="1"/>
          </p:cNvSpPr>
          <p:nvPr>
            <p:ph type="title"/>
          </p:nvPr>
        </p:nvSpPr>
        <p:spPr/>
        <p:txBody>
          <a:bodyPr/>
          <a:lstStyle/>
          <a:p>
            <a:r>
              <a:rPr lang="en-SG" sz="1800" b="1" i="1" u="none" strike="noStrike" baseline="0" dirty="0">
                <a:solidFill>
                  <a:srgbClr val="5A1044"/>
                </a:solidFill>
              </a:rPr>
              <a:t>Part 2 – </a:t>
            </a:r>
            <a:r>
              <a:rPr lang="en-SG" sz="1800" b="1" i="1" u="none" strike="noStrike" baseline="0" dirty="0">
                <a:solidFill>
                  <a:srgbClr val="590E42"/>
                </a:solidFill>
              </a:rPr>
              <a:t>Fresh Visions of Mission </a:t>
            </a:r>
            <a:endParaRPr lang="en-SG" b="1" dirty="0"/>
          </a:p>
        </p:txBody>
      </p:sp>
      <p:sp>
        <p:nvSpPr>
          <p:cNvPr id="6" name="TextBox 5">
            <a:extLst>
              <a:ext uri="{FF2B5EF4-FFF2-40B4-BE49-F238E27FC236}">
                <a16:creationId xmlns:a16="http://schemas.microsoft.com/office/drawing/2014/main" id="{5F822FB0-7EA1-AA5E-B9F6-F5FF883D5525}"/>
              </a:ext>
            </a:extLst>
          </p:cNvPr>
          <p:cNvSpPr txBox="1"/>
          <p:nvPr/>
        </p:nvSpPr>
        <p:spPr>
          <a:xfrm>
            <a:off x="838200" y="1315557"/>
            <a:ext cx="5587427" cy="369332"/>
          </a:xfrm>
          <a:prstGeom prst="rect">
            <a:avLst/>
          </a:prstGeom>
          <a:noFill/>
        </p:spPr>
        <p:txBody>
          <a:bodyPr wrap="none" rtlCol="0">
            <a:spAutoFit/>
          </a:bodyPr>
          <a:lstStyle/>
          <a:p>
            <a:pPr algn="l"/>
            <a:r>
              <a:rPr lang="en-US" sz="1800" b="1" i="0" u="none" strike="noStrike" baseline="0" dirty="0">
                <a:solidFill>
                  <a:srgbClr val="0555A5"/>
                </a:solidFill>
                <a:latin typeface="+mj-lt"/>
              </a:rPr>
              <a:t>Our Churches are re-imagining the Kin-</a:t>
            </a:r>
            <a:r>
              <a:rPr lang="en-US" sz="1800" b="1" i="0" u="none" strike="noStrike" baseline="0" dirty="0" err="1">
                <a:solidFill>
                  <a:srgbClr val="0555A5"/>
                </a:solidFill>
                <a:latin typeface="+mj-lt"/>
              </a:rPr>
              <a:t>dom</a:t>
            </a:r>
            <a:r>
              <a:rPr lang="en-US" sz="1800" b="1" i="0" u="none" strike="noStrike" baseline="0" dirty="0">
                <a:solidFill>
                  <a:srgbClr val="0555A5"/>
                </a:solidFill>
                <a:latin typeface="+mj-lt"/>
              </a:rPr>
              <a:t> of Heaven </a:t>
            </a:r>
            <a:endParaRPr lang="en-SG" dirty="0">
              <a:latin typeface="+mj-lt"/>
            </a:endParaRPr>
          </a:p>
        </p:txBody>
      </p:sp>
      <p:sp>
        <p:nvSpPr>
          <p:cNvPr id="13" name="TextBox 12">
            <a:extLst>
              <a:ext uri="{FF2B5EF4-FFF2-40B4-BE49-F238E27FC236}">
                <a16:creationId xmlns:a16="http://schemas.microsoft.com/office/drawing/2014/main" id="{64932E0E-1833-B152-D2CF-F2D780CD8692}"/>
              </a:ext>
            </a:extLst>
          </p:cNvPr>
          <p:cNvSpPr txBox="1"/>
          <p:nvPr/>
        </p:nvSpPr>
        <p:spPr>
          <a:xfrm>
            <a:off x="838200" y="1719273"/>
            <a:ext cx="6009735" cy="4893647"/>
          </a:xfrm>
          <a:prstGeom prst="rect">
            <a:avLst/>
          </a:prstGeom>
          <a:noFill/>
        </p:spPr>
        <p:txBody>
          <a:bodyPr wrap="square" rtlCol="0">
            <a:spAutoFit/>
          </a:bodyPr>
          <a:lstStyle/>
          <a:p>
            <a:pPr algn="just"/>
            <a:r>
              <a:rPr lang="en-US" sz="1600" b="1" i="0" u="none" strike="noStrike" baseline="0" dirty="0">
                <a:solidFill>
                  <a:srgbClr val="221E1F"/>
                </a:solidFill>
              </a:rPr>
              <a:t>Song: Where The Wild God Is </a:t>
            </a:r>
            <a:endParaRPr lang="en-US" sz="1600" b="0" i="0" u="none" strike="noStrike" baseline="0" dirty="0">
              <a:solidFill>
                <a:srgbClr val="221E1F"/>
              </a:solidFill>
            </a:endParaRPr>
          </a:p>
          <a:p>
            <a:pPr algn="just"/>
            <a:r>
              <a:rPr lang="en-SG" sz="1400" b="0" i="1" u="none" strike="noStrike" baseline="0" dirty="0">
                <a:solidFill>
                  <a:srgbClr val="221E1F"/>
                </a:solidFill>
                <a:hlinkClick r:id="rId3"/>
              </a:rPr>
              <a:t>https://vimeo.com/showcase/10628224/video/863875837 </a:t>
            </a:r>
            <a:endParaRPr lang="en-SG" sz="1400" b="0" i="0" u="none" strike="noStrike" baseline="0" dirty="0">
              <a:solidFill>
                <a:srgbClr val="221E1F"/>
              </a:solidFill>
            </a:endParaRPr>
          </a:p>
          <a:p>
            <a:pPr algn="just"/>
            <a:endParaRPr lang="en-SG" sz="1600" b="1" i="0" u="none" strike="noStrike" baseline="0" dirty="0">
              <a:solidFill>
                <a:srgbClr val="221E1F"/>
              </a:solidFill>
            </a:endParaRPr>
          </a:p>
          <a:p>
            <a:pPr algn="just"/>
            <a:r>
              <a:rPr lang="en-SG" sz="1600" b="1" i="0" u="none" strike="noStrike" baseline="0" dirty="0">
                <a:solidFill>
                  <a:srgbClr val="221E1F"/>
                </a:solidFill>
              </a:rPr>
              <a:t>Readings</a:t>
            </a:r>
            <a:r>
              <a:rPr lang="en-SG" sz="1400" b="1" i="0" u="none" strike="noStrike" baseline="0" dirty="0">
                <a:solidFill>
                  <a:srgbClr val="221E1F"/>
                </a:solidFill>
              </a:rPr>
              <a:t> </a:t>
            </a:r>
            <a:endParaRPr lang="en-SG" sz="1400" b="0" i="0" u="none" strike="noStrike" baseline="0" dirty="0">
              <a:solidFill>
                <a:srgbClr val="221E1F"/>
              </a:solidFill>
            </a:endParaRPr>
          </a:p>
          <a:p>
            <a:pPr algn="just"/>
            <a:r>
              <a:rPr lang="en-SG" sz="1400" b="0" i="0" u="none" strike="noStrike" baseline="0" dirty="0">
                <a:solidFill>
                  <a:srgbClr val="221E1F"/>
                </a:solidFill>
              </a:rPr>
              <a:t>Option 1: 	Luke 10:38-42 </a:t>
            </a:r>
          </a:p>
          <a:p>
            <a:pPr algn="just"/>
            <a:r>
              <a:rPr lang="en-SG" sz="1400" b="0" i="0" u="none" strike="noStrike" baseline="0" dirty="0">
                <a:solidFill>
                  <a:srgbClr val="221E1F"/>
                </a:solidFill>
              </a:rPr>
              <a:t>Option 2: 	Colossians 1:15-28 </a:t>
            </a:r>
          </a:p>
          <a:p>
            <a:pPr algn="just"/>
            <a:endParaRPr lang="en-SG" sz="1600" b="1" i="0" u="none" strike="noStrike" baseline="0" dirty="0">
              <a:solidFill>
                <a:srgbClr val="221E1F"/>
              </a:solidFill>
            </a:endParaRPr>
          </a:p>
          <a:p>
            <a:pPr algn="just"/>
            <a:r>
              <a:rPr lang="en-SG" sz="1600" b="1" i="0" u="none" strike="noStrike" baseline="0" dirty="0">
                <a:solidFill>
                  <a:srgbClr val="221E1F"/>
                </a:solidFill>
              </a:rPr>
              <a:t>Sermon</a:t>
            </a:r>
            <a:r>
              <a:rPr lang="en-SG" sz="1400" b="1" i="0" u="none" strike="noStrike" baseline="0" dirty="0">
                <a:solidFill>
                  <a:srgbClr val="221E1F"/>
                </a:solidFill>
              </a:rPr>
              <a:t> </a:t>
            </a:r>
            <a:endParaRPr lang="en-SG" sz="1400" b="0" i="0" u="none" strike="noStrike" baseline="0" dirty="0">
              <a:solidFill>
                <a:srgbClr val="221E1F"/>
              </a:solidFill>
            </a:endParaRPr>
          </a:p>
          <a:p>
            <a:pPr algn="just"/>
            <a:r>
              <a:rPr lang="en-US" sz="1400" b="0" i="1" u="none" strike="noStrike" baseline="0" dirty="0">
                <a:solidFill>
                  <a:srgbClr val="221E1F"/>
                </a:solidFill>
              </a:rPr>
              <a:t>(It is </a:t>
            </a:r>
            <a:r>
              <a:rPr lang="en-US" sz="1400" b="0" i="1" u="none" strike="noStrike" baseline="0" dirty="0" err="1">
                <a:solidFill>
                  <a:srgbClr val="221E1F"/>
                </a:solidFill>
              </a:rPr>
              <a:t>recognised</a:t>
            </a:r>
            <a:r>
              <a:rPr lang="en-US" sz="1400" b="0" i="1" u="none" strike="noStrike" baseline="0" dirty="0">
                <a:solidFill>
                  <a:srgbClr val="221E1F"/>
                </a:solidFill>
              </a:rPr>
              <a:t> that in different settings, the preacher may choose either of the two suggested lectionary readings. It is suggested that the sermon lead into a time of reflection about local mission examples and some reflective questions.) </a:t>
            </a:r>
            <a:endParaRPr lang="en-US" sz="1400" b="0" i="0" u="none" strike="noStrike" baseline="0" dirty="0">
              <a:solidFill>
                <a:srgbClr val="221E1F"/>
              </a:solidFill>
            </a:endParaRPr>
          </a:p>
          <a:p>
            <a:pPr algn="just"/>
            <a:endParaRPr lang="en-SG" sz="1600" b="1" i="0" u="none" strike="noStrike" baseline="0" dirty="0">
              <a:solidFill>
                <a:srgbClr val="221E1F"/>
              </a:solidFill>
            </a:endParaRPr>
          </a:p>
          <a:p>
            <a:pPr algn="just"/>
            <a:r>
              <a:rPr lang="en-SG" sz="1600" b="1" i="0" u="none" strike="noStrike" baseline="0" dirty="0">
                <a:solidFill>
                  <a:srgbClr val="221E1F"/>
                </a:solidFill>
              </a:rPr>
              <a:t>Stories to Share </a:t>
            </a:r>
            <a:endParaRPr lang="en-SG" sz="1600" b="0" i="0" u="none" strike="noStrike" baseline="0" dirty="0">
              <a:solidFill>
                <a:srgbClr val="221E1F"/>
              </a:solidFill>
            </a:endParaRPr>
          </a:p>
          <a:p>
            <a:pPr algn="just"/>
            <a:r>
              <a:rPr lang="en-US" sz="1400" b="0" i="1" u="none" strike="noStrike" baseline="0" dirty="0">
                <a:solidFill>
                  <a:srgbClr val="221E1F"/>
                </a:solidFill>
              </a:rPr>
              <a:t>(insert examples from your local mission setting) </a:t>
            </a:r>
            <a:endParaRPr lang="en-US" sz="1400" b="0" i="0" u="none" strike="noStrike" baseline="0" dirty="0">
              <a:solidFill>
                <a:srgbClr val="221E1F"/>
              </a:solidFill>
            </a:endParaRPr>
          </a:p>
          <a:p>
            <a:pPr algn="just"/>
            <a:endParaRPr lang="en-SG" sz="1600" b="1" i="0" u="none" strike="noStrike" baseline="0" dirty="0">
              <a:solidFill>
                <a:srgbClr val="221E1F"/>
              </a:solidFill>
            </a:endParaRPr>
          </a:p>
          <a:p>
            <a:pPr algn="just"/>
            <a:r>
              <a:rPr lang="en-SG" sz="1600" b="1" i="0" u="none" strike="noStrike" baseline="0" dirty="0">
                <a:solidFill>
                  <a:srgbClr val="221E1F"/>
                </a:solidFill>
              </a:rPr>
              <a:t>Questions for Reflection </a:t>
            </a:r>
            <a:endParaRPr lang="en-SG" sz="1600" b="0" i="0" u="none" strike="noStrike" baseline="0" dirty="0">
              <a:solidFill>
                <a:srgbClr val="221E1F"/>
              </a:solidFill>
            </a:endParaRPr>
          </a:p>
          <a:p>
            <a:pPr algn="just"/>
            <a:r>
              <a:rPr lang="en-US" sz="1400" b="0" i="0" u="none" strike="noStrike" baseline="0" dirty="0">
                <a:solidFill>
                  <a:srgbClr val="221E1F"/>
                </a:solidFill>
              </a:rPr>
              <a:t>When you hear the needs in our community, who do you pray for? </a:t>
            </a:r>
          </a:p>
          <a:p>
            <a:pPr algn="just"/>
            <a:r>
              <a:rPr lang="en-US" sz="1400" b="0" i="0" u="none" strike="noStrike" baseline="0" dirty="0">
                <a:solidFill>
                  <a:srgbClr val="221E1F"/>
                </a:solidFill>
              </a:rPr>
              <a:t>When you hear the stories of God at work in our community, </a:t>
            </a:r>
          </a:p>
          <a:p>
            <a:pPr algn="just"/>
            <a:r>
              <a:rPr lang="en-US" sz="1400" b="0" i="0" u="none" strike="noStrike" baseline="0" dirty="0">
                <a:solidFill>
                  <a:srgbClr val="221E1F"/>
                </a:solidFill>
              </a:rPr>
              <a:t>what do you pray for? </a:t>
            </a:r>
          </a:p>
          <a:p>
            <a:pPr algn="just"/>
            <a:r>
              <a:rPr lang="en-US" sz="1400" b="0" i="0" u="none" strike="noStrike" baseline="0" dirty="0">
                <a:solidFill>
                  <a:srgbClr val="221E1F"/>
                </a:solidFill>
              </a:rPr>
              <a:t>When you consider God’s call to mission, what will you do?</a:t>
            </a:r>
            <a:endParaRPr lang="en-SG" sz="1100" dirty="0"/>
          </a:p>
        </p:txBody>
      </p:sp>
      <p:pic>
        <p:nvPicPr>
          <p:cNvPr id="8" name="Content Placeholder 22">
            <a:extLst>
              <a:ext uri="{FF2B5EF4-FFF2-40B4-BE49-F238E27FC236}">
                <a16:creationId xmlns:a16="http://schemas.microsoft.com/office/drawing/2014/main" id="{BAA6F02B-1608-6CDD-15C9-809627924C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245080"/>
            <a:ext cx="10515600" cy="606299"/>
          </a:xfrm>
        </p:spPr>
      </p:pic>
    </p:spTree>
    <p:extLst>
      <p:ext uri="{BB962C8B-B14F-4D97-AF65-F5344CB8AC3E}">
        <p14:creationId xmlns:p14="http://schemas.microsoft.com/office/powerpoint/2010/main" val="963167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49a5fcc0d614360a4eba54331d96dd2 xmlns="32d849f4-7209-4b48-b935-0072ab465f0c">
      <Terms xmlns="http://schemas.microsoft.com/office/infopath/2007/PartnerControls"/>
    </h49a5fcc0d614360a4eba54331d96dd2>
    <lcf76f155ced4ddcb4097134ff3c332f xmlns="32d849f4-7209-4b48-b935-0072ab465f0c">
      <Terms xmlns="http://schemas.microsoft.com/office/infopath/2007/PartnerControls"/>
    </lcf76f155ced4ddcb4097134ff3c332f>
    <TaxCatchAll xmlns="c4ec8911-607b-47b5-b715-5435425421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4DE5F4928BE4418E0C79D575C97FEB" ma:contentTypeVersion="18" ma:contentTypeDescription="Create a new document." ma:contentTypeScope="" ma:versionID="dced349f928fea0879ebe3314cd46fdc">
  <xsd:schema xmlns:xsd="http://www.w3.org/2001/XMLSchema" xmlns:xs="http://www.w3.org/2001/XMLSchema" xmlns:p="http://schemas.microsoft.com/office/2006/metadata/properties" xmlns:ns2="32d849f4-7209-4b48-b935-0072ab465f0c" xmlns:ns3="c4ec8911-607b-47b5-b715-5435425421b1" targetNamespace="http://schemas.microsoft.com/office/2006/metadata/properties" ma:root="true" ma:fieldsID="47ff32934efdd424709ffbdd4058af6e" ns2:_="" ns3:_="">
    <xsd:import namespace="32d849f4-7209-4b48-b935-0072ab465f0c"/>
    <xsd:import namespace="c4ec8911-607b-47b5-b715-5435425421b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h49a5fcc0d614360a4eba54331d96dd2"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849f4-7209-4b48-b935-0072ab465f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b0281a4-e7a6-4cde-b59d-a1298514992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h49a5fcc0d614360a4eba54331d96dd2" ma:index="20" nillable="true" ma:taxonomy="true" ma:internalName="h49a5fcc0d614360a4eba54331d96dd2" ma:taxonomyFieldName="Tags" ma:displayName="Tags" ma:default="" ma:fieldId="{149a5fcc-0d61-4360-a4eb-a54331d96dd2}" ma:taxonomyMulti="true" ma:sspId="0b0281a4-e7a6-4cde-b59d-a1298514992b" ma:termSetId="bc555dab-34a4-4ac8-a7c9-7256c260d406" ma:anchorId="00000000-0000-0000-0000-000000000000" ma:open="fals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ec8911-607b-47b5-b715-5435425421b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0e24cfd-9691-487e-bd2f-fe7918b0d141}" ma:internalName="TaxCatchAll" ma:showField="CatchAllData" ma:web="c4ec8911-607b-47b5-b715-5435425421b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8C2040-37A2-4414-8944-F92D4E23E5CC}">
  <ds:schemaRefs>
    <ds:schemaRef ds:uri="http://schemas.microsoft.com/office/2006/metadata/properties"/>
    <ds:schemaRef ds:uri="http://schemas.microsoft.com/office/infopath/2007/PartnerControls"/>
    <ds:schemaRef ds:uri="32d849f4-7209-4b48-b935-0072ab465f0c"/>
    <ds:schemaRef ds:uri="c4ec8911-607b-47b5-b715-5435425421b1"/>
  </ds:schemaRefs>
</ds:datastoreItem>
</file>

<file path=customXml/itemProps2.xml><?xml version="1.0" encoding="utf-8"?>
<ds:datastoreItem xmlns:ds="http://schemas.openxmlformats.org/officeDocument/2006/customXml" ds:itemID="{60FC74EE-90D4-4875-BE3D-7E3C17E233B4}">
  <ds:schemaRefs>
    <ds:schemaRef ds:uri="http://schemas.microsoft.com/sharepoint/v3/contenttype/forms"/>
  </ds:schemaRefs>
</ds:datastoreItem>
</file>

<file path=customXml/itemProps3.xml><?xml version="1.0" encoding="utf-8"?>
<ds:datastoreItem xmlns:ds="http://schemas.openxmlformats.org/officeDocument/2006/customXml" ds:itemID="{BBA72681-BDE8-4FE1-90A8-4487EA3F1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849f4-7209-4b48-b935-0072ab465f0c"/>
    <ds:schemaRef ds:uri="c4ec8911-607b-47b5-b715-543542542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249</TotalTime>
  <Words>2880</Words>
  <Application>Microsoft Office PowerPoint</Application>
  <PresentationFormat>Widescreen</PresentationFormat>
  <Paragraphs>316</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Helvetica-Bold</vt:lpstr>
      <vt:lpstr>Aptos</vt:lpstr>
      <vt:lpstr>Aptos Display</vt:lpstr>
      <vt:lpstr>Arial</vt:lpstr>
      <vt:lpstr>Calibri</vt:lpstr>
      <vt:lpstr>Helvetica</vt:lpstr>
      <vt:lpstr>Office Theme</vt:lpstr>
      <vt:lpstr>PowerPoint Presentation</vt:lpstr>
      <vt:lpstr>Part 1 – Transforming Power</vt:lpstr>
      <vt:lpstr>PowerPoint Presentation</vt:lpstr>
      <vt:lpstr>PowerPoint Presentation</vt:lpstr>
      <vt:lpstr>PowerPoint Presentation</vt:lpstr>
      <vt:lpstr>PowerPoint Presentation</vt:lpstr>
      <vt:lpstr>PowerPoint Presentation</vt:lpstr>
      <vt:lpstr>PowerPoint Presentation</vt:lpstr>
      <vt:lpstr>Part 2 – Fresh Visions of Mission </vt:lpstr>
      <vt:lpstr>PowerPoint Presentation</vt:lpstr>
      <vt:lpstr>PowerPoint Presentation</vt:lpstr>
      <vt:lpstr>Part 3 – Praying for Life-flourishing Communities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Young Cheol Cheon</dc:creator>
  <cp:lastModifiedBy>Dileep Kumar Kandula</cp:lastModifiedBy>
  <cp:revision>10</cp:revision>
  <dcterms:created xsi:type="dcterms:W3CDTF">2025-04-08T08:16:16Z</dcterms:created>
  <dcterms:modified xsi:type="dcterms:W3CDTF">2025-04-29T02:22:45Z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0x010100884DE5F4928BE4418E0C79D575C97FEB</vt:lpwstr>
  </property>
  <property fmtid="{D5CDD505-2E9C-101B-9397-08002B2CF9AE}" pid="3" name="MediaServiceImageTags">
    <vt:lpwstr/>
  </property>
  <property fmtid="{D5CDD505-2E9C-101B-9397-08002B2CF9AE}" pid="4" name="Tags">
    <vt:lpwstr/>
  </property>
</Properties>
</file>