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61" r:id="rId6"/>
    <p:sldId id="260" r:id="rId7"/>
    <p:sldId id="257" r:id="rId8"/>
    <p:sldId id="264" r:id="rId9"/>
    <p:sldId id="292" r:id="rId10"/>
    <p:sldId id="283" r:id="rId11"/>
    <p:sldId id="268" r:id="rId12"/>
    <p:sldId id="272" r:id="rId13"/>
    <p:sldId id="273" r:id="rId14"/>
    <p:sldId id="262" r:id="rId15"/>
    <p:sldId id="285" r:id="rId16"/>
    <p:sldId id="276" r:id="rId17"/>
    <p:sldId id="286" r:id="rId18"/>
    <p:sldId id="288" r:id="rId19"/>
    <p:sldId id="279" r:id="rId20"/>
    <p:sldId id="282" r:id="rId21"/>
    <p:sldId id="274" r:id="rId22"/>
    <p:sldId id="266" r:id="rId23"/>
    <p:sldId id="267" r:id="rId24"/>
    <p:sldId id="265" r:id="rId25"/>
    <p:sldId id="270" r:id="rId26"/>
    <p:sldId id="269" r:id="rId27"/>
    <p:sldId id="271" r:id="rId28"/>
    <p:sldId id="259" r:id="rId29"/>
    <p:sldId id="291" r:id="rId30"/>
    <p:sldId id="290" r:id="rId31"/>
    <p:sldId id="29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37"/>
    <a:srgbClr val="449ABA"/>
    <a:srgbClr val="6D4F7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4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anz.local\Shared%20Data\CPT%20Data\5.%20PIF\Account%20Holders\22-06-30%20Presbyterian%20Investment%20Fund%20-%2030%20June%2022%20Balances%20V1.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553368328958883E-2"/>
          <c:y val="4.3138160576663705E-2"/>
          <c:w val="0.88444663167104109"/>
          <c:h val="0.91438156454331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336699"/>
            </a:solidFill>
            <a:ln>
              <a:noFill/>
            </a:ln>
            <a:effectLst/>
          </c:spPr>
          <c:invertIfNegative val="0"/>
          <c:cat>
            <c:strRef>
              <c:f>Sheet2!$A$16:$A$27</c:f>
              <c:strCache>
                <c:ptCount val="12"/>
                <c:pt idx="0">
                  <c:v>Sales</c:v>
                </c:pt>
                <c:pt idx="1">
                  <c:v>Purchases</c:v>
                </c:pt>
                <c:pt idx="2">
                  <c:v>New Builds</c:v>
                </c:pt>
                <c:pt idx="3">
                  <c:v>Renovations</c:v>
                </c:pt>
                <c:pt idx="4">
                  <c:v>Strengthening</c:v>
                </c:pt>
                <c:pt idx="5">
                  <c:v>Lotteries</c:v>
                </c:pt>
                <c:pt idx="6">
                  <c:v>Borrowing</c:v>
                </c:pt>
                <c:pt idx="7">
                  <c:v>Leases</c:v>
                </c:pt>
                <c:pt idx="8">
                  <c:v>Mission</c:v>
                </c:pt>
                <c:pt idx="9">
                  <c:v>Other</c:v>
                </c:pt>
                <c:pt idx="10">
                  <c:v>Covid</c:v>
                </c:pt>
                <c:pt idx="11">
                  <c:v>MEF</c:v>
                </c:pt>
              </c:strCache>
            </c:strRef>
          </c:cat>
          <c:val>
            <c:numRef>
              <c:f>Sheet2!$B$16:$B$27</c:f>
              <c:numCache>
                <c:formatCode>General</c:formatCode>
                <c:ptCount val="12"/>
                <c:pt idx="0" formatCode="_-&quot;$&quot;* #,##0.000_-;\-&quot;$&quot;* #,##0.000_-;_-&quot;$&quot;* &quot;-&quot;??_-;_-@_-">
                  <c:v>13.744999999999999</c:v>
                </c:pt>
                <c:pt idx="2" formatCode="_-&quot;$&quot;* #,##0.000_-;\-&quot;$&quot;* #,##0.000_-;_-&quot;$&quot;* &quot;-&quot;??_-;_-@_-">
                  <c:v>21.791</c:v>
                </c:pt>
                <c:pt idx="3" formatCode="_-&quot;$&quot;* #,##0.000_-;\-&quot;$&quot;* #,##0.000_-;_-&quot;$&quot;* &quot;-&quot;??_-;_-@_-">
                  <c:v>5.1829999999999998</c:v>
                </c:pt>
                <c:pt idx="4" formatCode="_-&quot;$&quot;* #,##0.000_-;\-&quot;$&quot;* #,##0.000_-;_-&quot;$&quot;* &quot;-&quot;??_-;_-@_-">
                  <c:v>7.8380000000000001</c:v>
                </c:pt>
                <c:pt idx="5" formatCode="_-&quot;$&quot;* #,##0.000_-;\-&quot;$&quot;* #,##0.000_-;_-&quot;$&quot;* &quot;-&quot;??_-;_-@_-">
                  <c:v>0.02</c:v>
                </c:pt>
                <c:pt idx="6" formatCode="_-&quot;$&quot;* #,##0.000_-;\-&quot;$&quot;* #,##0.000_-;_-&quot;$&quot;* &quot;-&quot;??_-;_-@_-">
                  <c:v>0.65</c:v>
                </c:pt>
                <c:pt idx="7" formatCode="_-&quot;$&quot;* #,##0.000_-;\-&quot;$&quot;* #,##0.000_-;_-&quot;$&quot;* &quot;-&quot;??_-;_-@_-">
                  <c:v>0.48599999999999999</c:v>
                </c:pt>
                <c:pt idx="8" formatCode="_-&quot;$&quot;* #,##0.000_-;\-&quot;$&quot;* #,##0.000_-;_-&quot;$&quot;* &quot;-&quot;??_-;_-@_-">
                  <c:v>0</c:v>
                </c:pt>
                <c:pt idx="9" formatCode="_-&quot;$&quot;* #,##0.000_-;\-&quot;$&quot;* #,##0.000_-;_-&quot;$&quot;* &quot;-&quot;??_-;_-@_-">
                  <c:v>9.0999999999999998E-2</c:v>
                </c:pt>
                <c:pt idx="10" formatCode="_-&quot;$&quot;* #,##0.000_-;\-&quot;$&quot;* #,##0.000_-;_-&quot;$&quot;* &quot;-&quot;??_-;_-@_-">
                  <c:v>1.6E-2</c:v>
                </c:pt>
                <c:pt idx="11" formatCode="_-&quot;$&quot;* #,##0.000_-;\-&quot;$&quot;* #,##0.000_-;_-&quot;$&quot;* &quot;-&quot;??_-;_-@_-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4-4201-8D70-5487CC692274}"/>
            </c:ext>
          </c:extLst>
        </c:ser>
        <c:ser>
          <c:idx val="1"/>
          <c:order val="1"/>
          <c:tx>
            <c:strRef>
              <c:f>Sheet2!$C$15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Sheet2!$A$16:$A$27</c:f>
              <c:strCache>
                <c:ptCount val="12"/>
                <c:pt idx="0">
                  <c:v>Sales</c:v>
                </c:pt>
                <c:pt idx="1">
                  <c:v>Purchases</c:v>
                </c:pt>
                <c:pt idx="2">
                  <c:v>New Builds</c:v>
                </c:pt>
                <c:pt idx="3">
                  <c:v>Renovations</c:v>
                </c:pt>
                <c:pt idx="4">
                  <c:v>Strengthening</c:v>
                </c:pt>
                <c:pt idx="5">
                  <c:v>Lotteries</c:v>
                </c:pt>
                <c:pt idx="6">
                  <c:v>Borrowing</c:v>
                </c:pt>
                <c:pt idx="7">
                  <c:v>Leases</c:v>
                </c:pt>
                <c:pt idx="8">
                  <c:v>Mission</c:v>
                </c:pt>
                <c:pt idx="9">
                  <c:v>Other</c:v>
                </c:pt>
                <c:pt idx="10">
                  <c:v>Covid</c:v>
                </c:pt>
                <c:pt idx="11">
                  <c:v>MEF</c:v>
                </c:pt>
              </c:strCache>
            </c:strRef>
          </c:cat>
          <c:val>
            <c:numRef>
              <c:f>Sheet2!$C$16:$C$27</c:f>
              <c:numCache>
                <c:formatCode>_-"$"* #,##0.000_-;\-"$"* #,##0.000_-;_-"$"* "-"??_-;_-@_-</c:formatCode>
                <c:ptCount val="12"/>
                <c:pt idx="0">
                  <c:v>48.686999999999998</c:v>
                </c:pt>
                <c:pt idx="1">
                  <c:v>2.3039999999999998</c:v>
                </c:pt>
                <c:pt idx="2">
                  <c:v>13.476000000000001</c:v>
                </c:pt>
                <c:pt idx="3">
                  <c:v>11.036</c:v>
                </c:pt>
                <c:pt idx="4">
                  <c:v>10.209</c:v>
                </c:pt>
                <c:pt idx="5">
                  <c:v>0.95</c:v>
                </c:pt>
                <c:pt idx="6">
                  <c:v>7.7089999999999996</c:v>
                </c:pt>
                <c:pt idx="7">
                  <c:v>0.26300000000000001</c:v>
                </c:pt>
                <c:pt idx="8">
                  <c:v>0</c:v>
                </c:pt>
                <c:pt idx="9">
                  <c:v>0.09</c:v>
                </c:pt>
                <c:pt idx="10">
                  <c:v>0</c:v>
                </c:pt>
                <c:pt idx="11">
                  <c:v>1.4419999999999999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F4-4201-8D70-5487CC692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0"/>
        <c:axId val="695812096"/>
        <c:axId val="695811680"/>
      </c:barChart>
      <c:catAx>
        <c:axId val="69581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5811680"/>
        <c:crosses val="autoZero"/>
        <c:auto val="1"/>
        <c:lblAlgn val="ctr"/>
        <c:lblOffset val="100"/>
        <c:noMultiLvlLbl val="0"/>
      </c:catAx>
      <c:valAx>
        <c:axId val="69581168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58120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872469626295928"/>
          <c:y val="0.46153803502632629"/>
          <c:w val="0.41503923935512721"/>
          <c:h val="5.1665120992869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600" b="1" dirty="0"/>
              <a:t>Trust Grants and Loans</a:t>
            </a:r>
            <a:r>
              <a:rPr lang="en-NZ" sz="1600" b="1" baseline="0" dirty="0"/>
              <a:t> for 2021 and 2022</a:t>
            </a:r>
            <a:endParaRPr lang="en-NZ" sz="1600" b="1" dirty="0"/>
          </a:p>
        </c:rich>
      </c:tx>
      <c:layout>
        <c:manualLayout>
          <c:xMode val="edge"/>
          <c:yMode val="edge"/>
          <c:x val="0.2355508276245748"/>
          <c:y val="4.4531247260627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5903051181102"/>
          <c:y val="2.8839934249511919E-2"/>
          <c:w val="0.87585346948818898"/>
          <c:h val="0.750841120150029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Benevolent Fund</c:v>
                </c:pt>
                <c:pt idx="1">
                  <c:v>Elsie Steele</c:v>
                </c:pt>
                <c:pt idx="2">
                  <c:v>Drummond</c:v>
                </c:pt>
                <c:pt idx="3">
                  <c:v>Nellie Inglis</c:v>
                </c:pt>
                <c:pt idx="4">
                  <c:v>Social Services</c:v>
                </c:pt>
                <c:pt idx="5">
                  <c:v>Te Whait-Nui-A-Toi</c:v>
                </c:pt>
                <c:pt idx="6">
                  <c:v>Thornton Blair</c:v>
                </c:pt>
                <c:pt idx="7">
                  <c:v>Vera Wyatt</c:v>
                </c:pt>
                <c:pt idx="9">
                  <c:v>Burnett Loans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36400</c:v>
                </c:pt>
                <c:pt idx="1">
                  <c:v>46709</c:v>
                </c:pt>
                <c:pt idx="2">
                  <c:v>0</c:v>
                </c:pt>
                <c:pt idx="3">
                  <c:v>0</c:v>
                </c:pt>
                <c:pt idx="4">
                  <c:v>8884</c:v>
                </c:pt>
                <c:pt idx="5">
                  <c:v>26002</c:v>
                </c:pt>
                <c:pt idx="6">
                  <c:v>0</c:v>
                </c:pt>
                <c:pt idx="7">
                  <c:v>0</c:v>
                </c:pt>
                <c:pt idx="9">
                  <c:v>80400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9F-47B9-8DEC-5D8C0920DA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Benevolent Fund</c:v>
                </c:pt>
                <c:pt idx="1">
                  <c:v>Elsie Steele</c:v>
                </c:pt>
                <c:pt idx="2">
                  <c:v>Drummond</c:v>
                </c:pt>
                <c:pt idx="3">
                  <c:v>Nellie Inglis</c:v>
                </c:pt>
                <c:pt idx="4">
                  <c:v>Social Services</c:v>
                </c:pt>
                <c:pt idx="5">
                  <c:v>Te Whait-Nui-A-Toi</c:v>
                </c:pt>
                <c:pt idx="6">
                  <c:v>Thornton Blair</c:v>
                </c:pt>
                <c:pt idx="7">
                  <c:v>Vera Wyatt</c:v>
                </c:pt>
                <c:pt idx="9">
                  <c:v>Burnett Loans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41050</c:v>
                </c:pt>
                <c:pt idx="1">
                  <c:v>71620</c:v>
                </c:pt>
                <c:pt idx="2">
                  <c:v>0</c:v>
                </c:pt>
                <c:pt idx="3">
                  <c:v>200595</c:v>
                </c:pt>
                <c:pt idx="4">
                  <c:v>9426</c:v>
                </c:pt>
                <c:pt idx="5">
                  <c:v>21826</c:v>
                </c:pt>
                <c:pt idx="6">
                  <c:v>0</c:v>
                </c:pt>
                <c:pt idx="7">
                  <c:v>66341</c:v>
                </c:pt>
                <c:pt idx="9">
                  <c:v>59600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9F-47B9-8DEC-5D8C0920D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14"/>
        <c:axId val="546771120"/>
        <c:axId val="546768208"/>
      </c:barChart>
      <c:catAx>
        <c:axId val="54677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68208"/>
        <c:crosses val="autoZero"/>
        <c:auto val="1"/>
        <c:lblAlgn val="ctr"/>
        <c:lblOffset val="100"/>
        <c:noMultiLvlLbl val="0"/>
      </c:catAx>
      <c:valAx>
        <c:axId val="54676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7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892027559055112"/>
          <c:y val="0.22313144542744556"/>
          <c:w val="0.1514330554393846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600" b="1" dirty="0">
                <a:solidFill>
                  <a:srgbClr val="595959"/>
                </a:solidFill>
              </a:rPr>
              <a:t>Major Bequests received</a:t>
            </a:r>
            <a:r>
              <a:rPr lang="en-NZ" sz="1600" b="1" baseline="0" dirty="0">
                <a:solidFill>
                  <a:srgbClr val="595959"/>
                </a:solidFill>
              </a:rPr>
              <a:t> and distributed in 2022</a:t>
            </a:r>
            <a:endParaRPr lang="en-NZ" sz="1600" b="1" dirty="0">
              <a:solidFill>
                <a:srgbClr val="595959"/>
              </a:solidFill>
            </a:endParaRPr>
          </a:p>
        </c:rich>
      </c:tx>
      <c:layout>
        <c:manualLayout>
          <c:xMode val="edge"/>
          <c:yMode val="edge"/>
          <c:x val="0.24229751045571943"/>
          <c:y val="3.04687481256921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02584768323357"/>
          <c:y val="9.4464930212541195E-2"/>
          <c:w val="0.87585346948818898"/>
          <c:h val="0.79807073313041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04E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79F-47B9-8DEC-5D8C0920DA43}"/>
              </c:ext>
            </c:extLst>
          </c:dPt>
          <c:dPt>
            <c:idx val="5"/>
            <c:invertIfNegative val="0"/>
            <c:bubble3D val="0"/>
            <c:spPr>
              <a:solidFill>
                <a:srgbClr val="449AB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9F-47B9-8DEC-5D8C0920DA43}"/>
              </c:ext>
            </c:extLst>
          </c:dPt>
          <c:cat>
            <c:strRef>
              <c:f>Sheet1!$A$2:$A$7</c:f>
              <c:strCache>
                <c:ptCount val="6"/>
                <c:pt idx="0">
                  <c:v>Total 2022</c:v>
                </c:pt>
                <c:pt idx="1">
                  <c:v>WG Johnson</c:v>
                </c:pt>
                <c:pt idx="2">
                  <c:v>R Malcolm</c:v>
                </c:pt>
                <c:pt idx="3">
                  <c:v>D Riddell</c:v>
                </c:pt>
                <c:pt idx="5">
                  <c:v>A Anderson (last year)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203963</c:v>
                </c:pt>
                <c:pt idx="1">
                  <c:v>131810</c:v>
                </c:pt>
                <c:pt idx="2">
                  <c:v>18609</c:v>
                </c:pt>
                <c:pt idx="3">
                  <c:v>21021</c:v>
                </c:pt>
                <c:pt idx="5">
                  <c:v>130843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9F-47B9-8DEC-5D8C0920D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-14"/>
        <c:axId val="546771120"/>
        <c:axId val="546768208"/>
      </c:barChart>
      <c:catAx>
        <c:axId val="54677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68208"/>
        <c:crosses val="autoZero"/>
        <c:auto val="1"/>
        <c:lblAlgn val="ctr"/>
        <c:lblOffset val="100"/>
        <c:noMultiLvlLbl val="0"/>
      </c:catAx>
      <c:valAx>
        <c:axId val="546768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771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 b="1" dirty="0">
                <a:solidFill>
                  <a:srgbClr val="595959"/>
                </a:solidFill>
              </a:rPr>
              <a:t>Beneficiary Fund</a:t>
            </a:r>
            <a:r>
              <a:rPr lang="en-NZ" sz="1400" b="1" baseline="0" dirty="0">
                <a:solidFill>
                  <a:srgbClr val="595959"/>
                </a:solidFill>
              </a:rPr>
              <a:t> Investment Option returns for 2021 and 2022</a:t>
            </a:r>
            <a:endParaRPr lang="en-NZ" sz="1400" b="1" dirty="0">
              <a:solidFill>
                <a:srgbClr val="595959"/>
              </a:solidFill>
            </a:endParaRPr>
          </a:p>
        </c:rich>
      </c:tx>
      <c:layout>
        <c:manualLayout>
          <c:xMode val="edge"/>
          <c:yMode val="edge"/>
          <c:x val="0.11088999207636138"/>
          <c:y val="5.156249682809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894307137313482E-2"/>
          <c:y val="0.15648055139760386"/>
          <c:w val="0.89284684879616616"/>
          <c:h val="0.744681856257267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Cash</c:v>
                </c:pt>
                <c:pt idx="1">
                  <c:v>Conservative</c:v>
                </c:pt>
                <c:pt idx="2">
                  <c:v>Balanced</c:v>
                </c:pt>
                <c:pt idx="3">
                  <c:v>Growth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7.0000000000000001E-3</c:v>
                </c:pt>
                <c:pt idx="1">
                  <c:v>0.05</c:v>
                </c:pt>
                <c:pt idx="2">
                  <c:v>0.14899999999999999</c:v>
                </c:pt>
                <c:pt idx="3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E-48BE-9DCB-1349D6F06A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04E37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Cash</c:v>
                </c:pt>
                <c:pt idx="1">
                  <c:v>Conservative</c:v>
                </c:pt>
                <c:pt idx="2">
                  <c:v>Balanced</c:v>
                </c:pt>
                <c:pt idx="3">
                  <c:v>Growth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6.0000000000000001E-3</c:v>
                </c:pt>
                <c:pt idx="1">
                  <c:v>-6.4000000000000001E-2</c:v>
                </c:pt>
                <c:pt idx="2">
                  <c:v>-8.5999999999999993E-2</c:v>
                </c:pt>
                <c:pt idx="3">
                  <c:v>-9.4E-2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E-48BE-9DCB-1349D6F06A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9471360"/>
        <c:axId val="829465536"/>
      </c:barChart>
      <c:catAx>
        <c:axId val="82947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465536"/>
        <c:crosses val="autoZero"/>
        <c:auto val="1"/>
        <c:lblAlgn val="ctr"/>
        <c:lblOffset val="100"/>
        <c:noMultiLvlLbl val="0"/>
      </c:catAx>
      <c:valAx>
        <c:axId val="829465536"/>
        <c:scaling>
          <c:orientation val="minMax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947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12599493607315"/>
          <c:y val="0.27703769211136248"/>
          <c:w val="0.19024946307175017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03149606299217E-2"/>
          <c:y val="7.6860425603395316E-2"/>
          <c:w val="0.88619685039370089"/>
          <c:h val="0.65885114668807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strRef>
              <c:f>Sheet2!$A$2:$A$13</c:f>
              <c:strCache>
                <c:ptCount val="12"/>
                <c:pt idx="0">
                  <c:v>Sales</c:v>
                </c:pt>
                <c:pt idx="1">
                  <c:v>Purchases</c:v>
                </c:pt>
                <c:pt idx="2">
                  <c:v>New Builds</c:v>
                </c:pt>
                <c:pt idx="3">
                  <c:v>Renovations</c:v>
                </c:pt>
                <c:pt idx="4">
                  <c:v>Strengthening</c:v>
                </c:pt>
                <c:pt idx="5">
                  <c:v>Lotteries</c:v>
                </c:pt>
                <c:pt idx="6">
                  <c:v>Borrowing</c:v>
                </c:pt>
                <c:pt idx="7">
                  <c:v>Leases</c:v>
                </c:pt>
                <c:pt idx="8">
                  <c:v>Mission</c:v>
                </c:pt>
                <c:pt idx="9">
                  <c:v>Other</c:v>
                </c:pt>
                <c:pt idx="10">
                  <c:v>Covid</c:v>
                </c:pt>
                <c:pt idx="11">
                  <c:v>MEF</c:v>
                </c:pt>
              </c:strCache>
            </c:strRef>
          </c:cat>
          <c:val>
            <c:numRef>
              <c:f>Sheet2!$B$2:$B$13</c:f>
              <c:numCache>
                <c:formatCode>General</c:formatCode>
                <c:ptCount val="12"/>
                <c:pt idx="0">
                  <c:v>9</c:v>
                </c:pt>
                <c:pt idx="2">
                  <c:v>5</c:v>
                </c:pt>
                <c:pt idx="3">
                  <c:v>19</c:v>
                </c:pt>
                <c:pt idx="4">
                  <c:v>11</c:v>
                </c:pt>
                <c:pt idx="5">
                  <c:v>1</c:v>
                </c:pt>
                <c:pt idx="6">
                  <c:v>1</c:v>
                </c:pt>
                <c:pt idx="7">
                  <c:v>8</c:v>
                </c:pt>
                <c:pt idx="9">
                  <c:v>7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A-4363-BC12-299D91C23D6B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04E37"/>
            </a:solidFill>
            <a:ln>
              <a:noFill/>
            </a:ln>
            <a:effectLst/>
          </c:spPr>
          <c:invertIfNegative val="0"/>
          <c:cat>
            <c:strRef>
              <c:f>Sheet2!$A$2:$A$13</c:f>
              <c:strCache>
                <c:ptCount val="12"/>
                <c:pt idx="0">
                  <c:v>Sales</c:v>
                </c:pt>
                <c:pt idx="1">
                  <c:v>Purchases</c:v>
                </c:pt>
                <c:pt idx="2">
                  <c:v>New Builds</c:v>
                </c:pt>
                <c:pt idx="3">
                  <c:v>Renovations</c:v>
                </c:pt>
                <c:pt idx="4">
                  <c:v>Strengthening</c:v>
                </c:pt>
                <c:pt idx="5">
                  <c:v>Lotteries</c:v>
                </c:pt>
                <c:pt idx="6">
                  <c:v>Borrowing</c:v>
                </c:pt>
                <c:pt idx="7">
                  <c:v>Leases</c:v>
                </c:pt>
                <c:pt idx="8">
                  <c:v>Mission</c:v>
                </c:pt>
                <c:pt idx="9">
                  <c:v>Other</c:v>
                </c:pt>
                <c:pt idx="10">
                  <c:v>Covid</c:v>
                </c:pt>
                <c:pt idx="11">
                  <c:v>MEF</c:v>
                </c:pt>
              </c:strCache>
            </c:strRef>
          </c:cat>
          <c:val>
            <c:numRef>
              <c:f>Sheet2!$C$2:$C$13</c:f>
              <c:numCache>
                <c:formatCode>General</c:formatCode>
                <c:ptCount val="12"/>
                <c:pt idx="0">
                  <c:v>20</c:v>
                </c:pt>
                <c:pt idx="1">
                  <c:v>5</c:v>
                </c:pt>
                <c:pt idx="2">
                  <c:v>3</c:v>
                </c:pt>
                <c:pt idx="3">
                  <c:v>19</c:v>
                </c:pt>
                <c:pt idx="4">
                  <c:v>8</c:v>
                </c:pt>
                <c:pt idx="5">
                  <c:v>2</c:v>
                </c:pt>
                <c:pt idx="6">
                  <c:v>9</c:v>
                </c:pt>
                <c:pt idx="7">
                  <c:v>5</c:v>
                </c:pt>
                <c:pt idx="9">
                  <c:v>2</c:v>
                </c:pt>
                <c:pt idx="1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A-4363-BC12-299D91C23D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0"/>
        <c:axId val="792229920"/>
        <c:axId val="792230336"/>
      </c:barChart>
      <c:catAx>
        <c:axId val="7922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230336"/>
        <c:crosses val="autoZero"/>
        <c:auto val="1"/>
        <c:lblAlgn val="ctr"/>
        <c:lblOffset val="100"/>
        <c:noMultiLvlLbl val="0"/>
      </c:catAx>
      <c:valAx>
        <c:axId val="79223033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22992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005197230689998"/>
          <c:y val="0.1116891062513629"/>
          <c:w val="0.40161045494313213"/>
          <c:h val="8.25694011547402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600" b="1" dirty="0">
                <a:solidFill>
                  <a:schemeClr val="tx1"/>
                </a:solidFill>
              </a:rPr>
              <a:t>Seismic</a:t>
            </a:r>
            <a:r>
              <a:rPr lang="en-NZ" sz="1600" b="1" baseline="0" dirty="0">
                <a:solidFill>
                  <a:schemeClr val="tx1"/>
                </a:solidFill>
              </a:rPr>
              <a:t> Status (NBS rating)</a:t>
            </a:r>
            <a:endParaRPr lang="en-NZ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22434050922865"/>
          <c:y val="1.2078414589203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403443066628686"/>
          <c:y val="0.10080906451331512"/>
          <c:w val="0.61028581608086774"/>
          <c:h val="0.8090000249230501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F04E3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02-48E6-95C7-3C6E3ADD27B6}"/>
              </c:ext>
            </c:extLst>
          </c:dPt>
          <c:dPt>
            <c:idx val="1"/>
            <c:bubble3D val="0"/>
            <c:spPr>
              <a:solidFill>
                <a:srgbClr val="449AB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C02-48E6-95C7-3C6E3ADD27B6}"/>
              </c:ext>
            </c:extLst>
          </c:dPt>
          <c:dPt>
            <c:idx val="2"/>
            <c:bubble3D val="0"/>
            <c:spPr>
              <a:solidFill>
                <a:srgbClr val="6D4F7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C02-48E6-95C7-3C6E3ADD27B6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02-48E6-95C7-3C6E3ADD27B6}"/>
              </c:ext>
            </c:extLst>
          </c:dPt>
          <c:dLbls>
            <c:dLbl>
              <c:idx val="0"/>
              <c:layout>
                <c:manualLayout>
                  <c:x val="-0.14006294647011885"/>
                  <c:y val="0.1242666392513115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634EEA-F3CD-4F0E-ACF9-78FB3CE2019D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solidFill>
                  <a:srgbClr val="F04E37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515103486591443"/>
                      <c:h val="0.178973668797587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C02-48E6-95C7-3C6E3ADD27B6}"/>
                </c:ext>
              </c:extLst>
            </c:dLbl>
            <c:dLbl>
              <c:idx val="1"/>
              <c:layout>
                <c:manualLayout>
                  <c:x val="-6.6968755199710668E-3"/>
                  <c:y val="-0.1306190574102458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5BB49D3-2936-4DF1-9135-5DEBF258C9BE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solidFill>
                  <a:srgbClr val="449ABA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98949200055275"/>
                      <c:h val="0.200658903136565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C02-48E6-95C7-3C6E3ADD27B6}"/>
                </c:ext>
              </c:extLst>
            </c:dLbl>
            <c:dLbl>
              <c:idx val="2"/>
              <c:layout>
                <c:manualLayout>
                  <c:x val="-8.9786312462891271E-3"/>
                  <c:y val="1.669531723670601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NBS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of </a:t>
                    </a:r>
                    <a:fld id="{C9FCD169-A2AD-4599-8FFE-F934FDEB6651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solidFill>
                  <a:srgbClr val="6D4F74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631035651835649"/>
                      <c:h val="0.150189616843206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C02-48E6-95C7-3C6E3ADD27B6}"/>
                </c:ext>
              </c:extLst>
            </c:dLbl>
            <c:dLbl>
              <c:idx val="3"/>
              <c:layout>
                <c:manualLayout>
                  <c:x val="0.16292099447150252"/>
                  <c:y val="0.2291799070370231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588DAA-5688-4EF3-B024-9831C9A99581}" type="CATEGORYNAM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endParaRPr lang="en-GB"/>
                  </a:p>
                </c:rich>
              </c:tx>
              <c:spPr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C02-48E6-95C7-3C6E3ADD27B6}"/>
                </c:ext>
              </c:extLst>
            </c:dLbl>
            <c:spPr>
              <a:solidFill>
                <a:prstClr val="white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 NBS of &gt;67% : no work required</c:v>
                </c:pt>
                <c:pt idx="1">
                  <c:v>NBS of 34% - 66% : strengthening required</c:v>
                </c:pt>
                <c:pt idx="2">
                  <c:v>&lt; 34% earthquake prone</c:v>
                </c:pt>
                <c:pt idx="3">
                  <c:v>Unrated or not known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0.375</c:v>
                </c:pt>
                <c:pt idx="1">
                  <c:v>0.2475</c:v>
                </c:pt>
                <c:pt idx="2">
                  <c:v>0.1275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02-48E6-95C7-3C6E3ADD2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 b="1" dirty="0"/>
              <a:t>Insurance cover</a:t>
            </a:r>
            <a:r>
              <a:rPr lang="en-NZ" sz="1400" b="1" baseline="0" dirty="0"/>
              <a:t> </a:t>
            </a:r>
            <a:r>
              <a:rPr lang="en-NZ" sz="1400" b="1" dirty="0"/>
              <a:t>by number and value for 2021 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12009487631389"/>
          <c:y val="0.12898838514493277"/>
          <c:w val="0.64953543307086614"/>
          <c:h val="0.7417052939403732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Fire Cover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Sheet1!$C$2:$C$3</c:f>
              <c:numCache>
                <c:formatCode>"$"#,##0_);[Red]\("$"#,##0\)</c:formatCode>
                <c:ptCount val="2"/>
                <c:pt idx="0">
                  <c:v>1140</c:v>
                </c:pt>
                <c:pt idx="1">
                  <c:v>1257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D-4610-8F34-FACE7B4FDF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Natural Disaster Cover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784</c:v>
                </c:pt>
                <c:pt idx="1">
                  <c:v>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4D-4610-8F34-FACE7B4FD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2"/>
        <c:axId val="1355345999"/>
        <c:axId val="1355325615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Parishes</c:v>
                </c:pt>
              </c:strCache>
            </c:strRef>
          </c:tx>
          <c:spPr>
            <a:ln w="28575" cap="rnd">
              <a:solidFill>
                <a:srgbClr val="F04E37"/>
              </a:solidFill>
              <a:round/>
            </a:ln>
            <a:effectLst/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340</c:v>
                </c:pt>
                <c:pt idx="1">
                  <c:v>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4D-4610-8F34-FACE7B4FDF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0472271"/>
        <c:axId val="1360471023"/>
      </c:lineChart>
      <c:catAx>
        <c:axId val="135534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325615"/>
        <c:crosses val="autoZero"/>
        <c:auto val="1"/>
        <c:lblAlgn val="ctr"/>
        <c:lblOffset val="100"/>
        <c:noMultiLvlLbl val="0"/>
      </c:catAx>
      <c:valAx>
        <c:axId val="135532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Value of Cover $m</a:t>
                </a:r>
                <a:endParaRPr lang="en-NZ" dirty="0"/>
              </a:p>
            </c:rich>
          </c:tx>
          <c:layout>
            <c:manualLayout>
              <c:xMode val="edge"/>
              <c:yMode val="edge"/>
              <c:x val="6.2049423249815765E-2"/>
              <c:y val="0.374661406018913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345999"/>
        <c:crosses val="autoZero"/>
        <c:crossBetween val="between"/>
      </c:valAx>
      <c:valAx>
        <c:axId val="1360471023"/>
        <c:scaling>
          <c:orientation val="minMax"/>
          <c:max val="350"/>
          <c:min val="3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Number of Parishes</a:t>
                </a:r>
              </a:p>
            </c:rich>
          </c:tx>
          <c:layout>
            <c:manualLayout>
              <c:xMode val="edge"/>
              <c:yMode val="edge"/>
              <c:x val="0.93890639941010168"/>
              <c:y val="0.34228818907500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472271"/>
        <c:crosses val="max"/>
        <c:crossBetween val="between"/>
        <c:majorUnit val="5"/>
      </c:valAx>
      <c:catAx>
        <c:axId val="136047227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04710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80456236926651"/>
          <c:y val="0.93523583792194775"/>
          <c:w val="0.88973020446900919"/>
          <c:h val="5.0080595821349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 b="1" dirty="0">
                <a:solidFill>
                  <a:schemeClr val="tx1"/>
                </a:solidFill>
              </a:rPr>
              <a:t>Insurance claims by number and value for 2021 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12009487631389"/>
          <c:y val="0.12898838514493277"/>
          <c:w val="0.64953543307086614"/>
          <c:h val="0.74170529394037321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Value of Claims $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Sheet1!$C$2:$C$3</c:f>
              <c:numCache>
                <c:formatCode>"$"#,##0_);[Red]\("$"#,##0\)</c:formatCode>
                <c:ptCount val="2"/>
                <c:pt idx="0">
                  <c:v>2558000</c:v>
                </c:pt>
                <c:pt idx="1">
                  <c:v>349000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A-46F9-A3C6-77BAEA534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0"/>
        <c:axId val="1355345999"/>
        <c:axId val="1355325615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Claims (RHS)</c:v>
                </c:pt>
              </c:strCache>
            </c:strRef>
          </c:tx>
          <c:spPr>
            <a:ln w="28575" cap="rnd">
              <a:solidFill>
                <a:srgbClr val="449ABA"/>
              </a:solidFill>
              <a:round/>
            </a:ln>
            <a:effectLst/>
          </c:spPr>
          <c:marker>
            <c:symbol val="none"/>
          </c:marker>
          <c:cat>
            <c:numRef>
              <c:f>Sheet1!$A$2:$A$3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</c:v>
                </c:pt>
                <c:pt idx="1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0A-46F9-A3C6-77BAEA534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0472271"/>
        <c:axId val="1360471023"/>
      </c:lineChart>
      <c:catAx>
        <c:axId val="135534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325615"/>
        <c:crosses val="autoZero"/>
        <c:auto val="1"/>
        <c:lblAlgn val="ctr"/>
        <c:lblOffset val="100"/>
        <c:noMultiLvlLbl val="0"/>
      </c:catAx>
      <c:valAx>
        <c:axId val="135532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Claim Value</a:t>
                </a:r>
              </a:p>
            </c:rich>
          </c:tx>
          <c:layout>
            <c:manualLayout>
              <c:xMode val="edge"/>
              <c:yMode val="edge"/>
              <c:x val="1.4375798861668511E-2"/>
              <c:y val="0.411370321660668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345999"/>
        <c:crosses val="autoZero"/>
        <c:crossBetween val="between"/>
      </c:valAx>
      <c:valAx>
        <c:axId val="136047102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dirty="0"/>
                  <a:t>Number of Claims</a:t>
                </a:r>
              </a:p>
            </c:rich>
          </c:tx>
          <c:layout>
            <c:manualLayout>
              <c:xMode val="edge"/>
              <c:yMode val="edge"/>
              <c:x val="0.92755264190197628"/>
              <c:y val="0.35207723324613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472271"/>
        <c:crosses val="max"/>
        <c:crossBetween val="between"/>
      </c:valAx>
      <c:catAx>
        <c:axId val="136047227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604710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 b="1" dirty="0">
                <a:solidFill>
                  <a:schemeClr val="tx1"/>
                </a:solidFill>
              </a:rPr>
              <a:t>Guests staying in the Glen Innis Homes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04E37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Guests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57-42BE-9139-27401008E1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Guests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57-42BE-9139-27401008E1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Guests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57-42BE-9139-27401008E1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9197888"/>
        <c:axId val="719202880"/>
      </c:barChart>
      <c:catAx>
        <c:axId val="71919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202880"/>
        <c:crosses val="autoZero"/>
        <c:auto val="1"/>
        <c:lblAlgn val="ctr"/>
        <c:lblOffset val="100"/>
        <c:noMultiLvlLbl val="0"/>
      </c:catAx>
      <c:valAx>
        <c:axId val="71920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19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554617634005921"/>
          <c:y val="0.8968550949916293"/>
          <c:w val="0.43324806927312259"/>
          <c:h val="7.975951719301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400" b="1" dirty="0"/>
              <a:t>Presbyterian Investment Fund - by Entity</a:t>
            </a:r>
          </a:p>
          <a:p>
            <a:pPr>
              <a:defRPr/>
            </a:pPr>
            <a:r>
              <a:rPr lang="en-NZ" sz="1400" b="1" dirty="0"/>
              <a:t>30 June 2022 ($m)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372183056165211"/>
          <c:y val="0.13160440216939359"/>
          <c:w val="0.63545750609798146"/>
          <c:h val="0.8367712956247639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6D-4319-9C10-726E70FFBDDF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6D-4319-9C10-726E70FFBDDF}"/>
              </c:ext>
            </c:extLst>
          </c:dPt>
          <c:dPt>
            <c:idx val="2"/>
            <c:bubble3D val="0"/>
            <c:spPr>
              <a:solidFill>
                <a:srgbClr val="008E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6D-4319-9C10-726E70FFBDDF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6D-4319-9C10-726E70FFBDDF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6D-4319-9C10-726E70FFBDDF}"/>
              </c:ext>
            </c:extLst>
          </c:dPt>
          <c:dPt>
            <c:idx val="5"/>
            <c:bubble3D val="0"/>
            <c:spPr>
              <a:solidFill>
                <a:srgbClr val="5B18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86D-4319-9C10-726E70FFBDDF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6D-4319-9C10-726E70FFBD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Charts!$A$2:$A$7</c:f>
              <c:strCache>
                <c:ptCount val="6"/>
                <c:pt idx="0">
                  <c:v>Parishes - Property</c:v>
                </c:pt>
                <c:pt idx="1">
                  <c:v>Parishes - Other</c:v>
                </c:pt>
                <c:pt idx="2">
                  <c:v>Presbyteries</c:v>
                </c:pt>
                <c:pt idx="3">
                  <c:v>General Assembly</c:v>
                </c:pt>
                <c:pt idx="4">
                  <c:v>Other</c:v>
                </c:pt>
                <c:pt idx="5">
                  <c:v>Church Trusts</c:v>
                </c:pt>
              </c:strCache>
            </c:strRef>
          </c:cat>
          <c:val>
            <c:numRef>
              <c:f>Charts!$B$2:$B$7</c:f>
              <c:numCache>
                <c:formatCode>_-"$"* #,##0.0_-;\-"$"* #,##0.0_-;_-"$"* "-"??_-;_-@_-</c:formatCode>
                <c:ptCount val="6"/>
                <c:pt idx="0">
                  <c:v>69.585316369999987</c:v>
                </c:pt>
                <c:pt idx="1">
                  <c:v>34.599896219999991</c:v>
                </c:pt>
                <c:pt idx="2">
                  <c:v>30.05915285999999</c:v>
                </c:pt>
                <c:pt idx="3">
                  <c:v>23.954724549999998</c:v>
                </c:pt>
                <c:pt idx="4">
                  <c:v>6.4898982400000005</c:v>
                </c:pt>
                <c:pt idx="5">
                  <c:v>20.71632563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86D-4319-9C10-726E70FFB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600" b="1" dirty="0"/>
              <a:t>Presbyterian Investment Fund - by Presbytery</a:t>
            </a:r>
          </a:p>
          <a:p>
            <a:pPr>
              <a:defRPr sz="1100"/>
            </a:pPr>
            <a:r>
              <a:rPr lang="en-NZ" sz="1600" b="1" dirty="0"/>
              <a:t>30 June 2022 ($m)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280800764459305E-2"/>
          <c:y val="0.12119243572110194"/>
          <c:w val="0.94670134497408753"/>
          <c:h val="0.733628629274823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Charts!$B$28</c:f>
              <c:strCache>
                <c:ptCount val="1"/>
                <c:pt idx="0">
                  <c:v>Parishes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Charts!$A$29:$A$35</c:f>
              <c:strCache>
                <c:ptCount val="7"/>
                <c:pt idx="0">
                  <c:v>Northern</c:v>
                </c:pt>
                <c:pt idx="1">
                  <c:v>Kaimai</c:v>
                </c:pt>
                <c:pt idx="2">
                  <c:v>Central</c:v>
                </c:pt>
                <c:pt idx="3">
                  <c:v>Alpine</c:v>
                </c:pt>
                <c:pt idx="4">
                  <c:v>Southern</c:v>
                </c:pt>
                <c:pt idx="5">
                  <c:v>Pacific</c:v>
                </c:pt>
                <c:pt idx="6">
                  <c:v>Te Aka Puaho</c:v>
                </c:pt>
              </c:strCache>
            </c:strRef>
          </c:cat>
          <c:val>
            <c:numRef>
              <c:f>Charts!$B$29:$B$35</c:f>
              <c:numCache>
                <c:formatCode>_("$"* #,##0.00_);_("$"* \(#,##0.00\);_("$"* "-"??_);_(@_)</c:formatCode>
                <c:ptCount val="7"/>
                <c:pt idx="0">
                  <c:v>26.691573699999996</c:v>
                </c:pt>
                <c:pt idx="1">
                  <c:v>5.4841321499999998</c:v>
                </c:pt>
                <c:pt idx="2">
                  <c:v>32.358992470000004</c:v>
                </c:pt>
                <c:pt idx="3">
                  <c:v>27.655125249999994</c:v>
                </c:pt>
                <c:pt idx="4">
                  <c:v>4.1697096799999995</c:v>
                </c:pt>
                <c:pt idx="5">
                  <c:v>7.8256793399999998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4-45E3-86E2-D7DDD5A17012}"/>
            </c:ext>
          </c:extLst>
        </c:ser>
        <c:ser>
          <c:idx val="1"/>
          <c:order val="1"/>
          <c:tx>
            <c:strRef>
              <c:f>Charts!$C$28</c:f>
              <c:strCache>
                <c:ptCount val="1"/>
                <c:pt idx="0">
                  <c:v>Presbytery</c:v>
                </c:pt>
              </c:strCache>
            </c:strRef>
          </c:tx>
          <c:spPr>
            <a:solidFill>
              <a:srgbClr val="008E40"/>
            </a:solidFill>
            <a:ln>
              <a:noFill/>
            </a:ln>
            <a:effectLst/>
          </c:spPr>
          <c:invertIfNegative val="0"/>
          <c:cat>
            <c:strRef>
              <c:f>Charts!$A$29:$A$35</c:f>
              <c:strCache>
                <c:ptCount val="7"/>
                <c:pt idx="0">
                  <c:v>Northern</c:v>
                </c:pt>
                <c:pt idx="1">
                  <c:v>Kaimai</c:v>
                </c:pt>
                <c:pt idx="2">
                  <c:v>Central</c:v>
                </c:pt>
                <c:pt idx="3">
                  <c:v>Alpine</c:v>
                </c:pt>
                <c:pt idx="4">
                  <c:v>Southern</c:v>
                </c:pt>
                <c:pt idx="5">
                  <c:v>Pacific</c:v>
                </c:pt>
                <c:pt idx="6">
                  <c:v>Te Aka Puaho</c:v>
                </c:pt>
              </c:strCache>
            </c:strRef>
          </c:cat>
          <c:val>
            <c:numRef>
              <c:f>Charts!$C$29:$C$35</c:f>
              <c:numCache>
                <c:formatCode>_("$"* #,##0.00_);_("$"* \(#,##0.00\);_("$"* "-"??_);_(@_)</c:formatCode>
                <c:ptCount val="7"/>
                <c:pt idx="0">
                  <c:v>15.330473859999996</c:v>
                </c:pt>
                <c:pt idx="1">
                  <c:v>1.3076304299999997</c:v>
                </c:pt>
                <c:pt idx="2">
                  <c:v>4.3644989199999999</c:v>
                </c:pt>
                <c:pt idx="3">
                  <c:v>8.1764143700000016</c:v>
                </c:pt>
                <c:pt idx="4">
                  <c:v>9.4895839999999981E-2</c:v>
                </c:pt>
                <c:pt idx="5">
                  <c:v>9.9851240000000008E-2</c:v>
                </c:pt>
                <c:pt idx="6">
                  <c:v>0.6853882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14-45E3-86E2-D7DDD5A17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8306911"/>
        <c:axId val="818301919"/>
      </c:barChart>
      <c:catAx>
        <c:axId val="818306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301919"/>
        <c:crosses val="autoZero"/>
        <c:auto val="1"/>
        <c:lblAlgn val="ctr"/>
        <c:lblOffset val="100"/>
        <c:noMultiLvlLbl val="0"/>
      </c:catAx>
      <c:valAx>
        <c:axId val="81830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8306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130273489423703"/>
          <c:y val="0.92737010936036957"/>
          <c:w val="0.16285546062403539"/>
          <c:h val="4.67672283005135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600" b="1" dirty="0">
                <a:solidFill>
                  <a:srgbClr val="595959"/>
                </a:solidFill>
              </a:rPr>
              <a:t>PIF Returns for 2021 and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9ABA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On Call</c:v>
                </c:pt>
                <c:pt idx="1">
                  <c:v>Long Term Fund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1.6E-2</c:v>
                </c:pt>
                <c:pt idx="1">
                  <c:v>0.14499999999999999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F-4326-A3C9-C8E4861093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D4F7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On Call</c:v>
                </c:pt>
                <c:pt idx="1">
                  <c:v>Long Term Fund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1.2999999999999999E-2</c:v>
                </c:pt>
                <c:pt idx="1">
                  <c:v>-5.1999999999999998E-2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3F-4326-A3C9-C8E486109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19182080"/>
        <c:axId val="719191648"/>
      </c:barChart>
      <c:catAx>
        <c:axId val="719182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191648"/>
        <c:crosses val="autoZero"/>
        <c:auto val="1"/>
        <c:lblAlgn val="ctr"/>
        <c:lblOffset val="100"/>
        <c:noMultiLvlLbl val="0"/>
      </c:catAx>
      <c:valAx>
        <c:axId val="719191648"/>
        <c:scaling>
          <c:orientation val="minMax"/>
          <c:min val="-6.000000000000001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9182080"/>
        <c:crosses val="autoZero"/>
        <c:crossBetween val="between"/>
        <c:majorUnit val="3.0000000000000006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12588214960761"/>
          <c:y val="0.93523583792194775"/>
          <c:w val="0.39821260456687607"/>
          <c:h val="5.0080595821349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0237-0B1A-4914-A9C6-8A19952E4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D7570-B763-C283-E436-3013F7967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5E2C5-A329-8E70-A86F-63888296C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7CB74-20FD-ABD0-0603-CC268D19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A5E5-37F7-7709-767E-1B5F2AF7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68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E43D7-18B0-9D22-5536-8754493CD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F2F2F-A74D-818E-D259-7E132C68F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72D98-F62A-C347-7124-E29CDAC7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CB981-993F-E7B4-9DDF-3B9D4DAB7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34959-C049-36FF-FA41-49EF4448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A915E-E062-E592-1601-A3A9D9873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FFEC7-E636-FE99-528F-0145899A7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B9C04-8CF9-B9C3-A50E-856317E0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D8EE9-A42A-FFC2-7C07-F37979A00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B72FC-A9BE-FA00-4A26-F6789A0C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28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862F-2D94-70DC-ABF9-C4F109D9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CE0DB-4E4F-3DB3-697C-4BA80C9FF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C6D92-8F7F-8C45-D521-F029C7FB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4A25-0FE3-D0EB-6581-7827615D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52C68-6CA0-FB37-9FDA-2D9FD950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77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1710-BCAB-93C8-84B4-4928C071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AC02-12BD-449A-A2A9-D1199A628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BFE9B-90B2-23A8-2ACF-24EB4C9A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02162-AE70-B590-8B0F-26B2BF58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8552D-770E-001D-D4D2-5CEE346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026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7724-B8B1-CD42-39F5-05011AFE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6D203-DA55-B1B9-0C17-68CDA2D5B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5D46F-D5B4-D2BA-4437-EAEF22371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AFC5B-F5DF-7FEF-4721-B9BF923C9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21A87-F2E8-E354-4324-37791E900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62AE7-4C04-9498-D4FC-8D970CA8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3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850C-48A2-782E-2CC4-E7787A95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5EA81-3ED4-E684-A26D-4BFCD626A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BC348-E3C4-112C-6CDB-3A4E6A63B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CF585-0473-1F1D-17B6-149C69C82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EC4D77-6671-F140-1696-0F900C605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97606-6B2C-E3BE-3364-669347FA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A0579A-FA23-ECF6-A4BB-C79C057F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348C9-9322-87DC-7628-A4841564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1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C5FDE-504F-3A9F-0733-C23A0A317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5D8CE-14DA-EB0D-0B3C-AD168743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40FCD-BA9D-867C-EB43-411B56694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C59C4-EF45-5198-DEC6-984C2B69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4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5872D-8AB4-D8B2-8AAE-F8C37CA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27BF47-3E6C-60D7-746D-48B1C13A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01870-F7CB-D962-5DC4-9528B594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56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B200-2E9F-BA70-EEBF-4C6F82DF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16A26-9C13-FFC3-6763-3307F880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6CBF9-64CC-DF76-9F74-C9E7150B9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392BF-314A-9938-0578-21ABE479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E474B-E8D1-111F-DA6E-61122007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919C3-55EC-2088-9DC3-46438448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3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FE306-EC4A-802F-CC74-37707598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D6BE3-3B6D-3395-37FD-9FED01F896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EAD90-B3B8-93C5-7DE0-4CD72174E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BB618-E351-92B9-F984-7AF916D3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64395-7CE0-F611-E91B-2A755CB01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17D83-5C59-11BF-E5D1-CA678AE0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68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F8FC01-90F7-003B-386F-3B5131D91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5209-1937-36DA-0A26-C25811E6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AE644-85A8-B6EC-CAE4-2FEE8CC21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20C8B-C4B0-4AC4-9805-E193379F564E}" type="datetimeFigureOut">
              <a:rPr lang="en-NZ" smtClean="0"/>
              <a:t>19/03/2023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FC829-C4E0-5FD9-8FA9-67329477F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D054-61ED-F7A8-56A2-F2B578371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D493-177E-43E8-B564-F8040F4C80D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092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image" Target="cid:part1.7O6QDcIg.uEQvohf1@xtra.co.nz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5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chart" Target="../charts/chart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B6D3877-A898-3CA2-75A4-102390CC8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0342"/>
            <a:ext cx="9144000" cy="2012625"/>
          </a:xfrm>
          <a:solidFill>
            <a:srgbClr val="F04E37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600"/>
              </a:spcBef>
            </a:pPr>
            <a:endParaRPr lang="en-US" sz="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ANNUAL REPORT HIGHLIGHTS</a:t>
            </a:r>
          </a:p>
          <a:p>
            <a:r>
              <a:rPr lang="en-US" sz="2800" dirty="0">
                <a:solidFill>
                  <a:schemeClr val="bg1"/>
                </a:solidFill>
              </a:rPr>
              <a:t>FOR THE YEAR ENDED</a:t>
            </a:r>
          </a:p>
          <a:p>
            <a:r>
              <a:rPr lang="en-US" sz="2800" dirty="0">
                <a:solidFill>
                  <a:schemeClr val="bg1"/>
                </a:solidFill>
              </a:rPr>
              <a:t>30 JUNE 2022</a:t>
            </a:r>
            <a:endParaRPr lang="en-NZ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AAF6E7A-852A-2EFB-B81D-2F0491E29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1089" r="9669" b="16427"/>
          <a:stretch/>
        </p:blipFill>
        <p:spPr>
          <a:xfrm>
            <a:off x="1519406" y="575033"/>
            <a:ext cx="9144000" cy="3391023"/>
          </a:xfrm>
          <a:prstGeom prst="rect">
            <a:avLst/>
          </a:prstGeom>
        </p:spPr>
      </p:pic>
      <p:pic>
        <p:nvPicPr>
          <p:cNvPr id="4" name="Blue Dot Sessions - Cases to Rest">
            <a:hlinkClick r:id="" action="ppaction://media"/>
            <a:extLst>
              <a:ext uri="{FF2B5EF4-FFF2-40B4-BE49-F238E27FC236}">
                <a16:creationId xmlns:a16="http://schemas.microsoft.com/office/drawing/2014/main" id="{C1E71225-EF7F-D56C-BB27-C3098C99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9976" y="6387353"/>
            <a:ext cx="376518" cy="376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8796D-5E8C-F038-24C5-943A6AFCEAB1}"/>
              </a:ext>
            </a:extLst>
          </p:cNvPr>
          <p:cNvSpPr txBox="1"/>
          <p:nvPr/>
        </p:nvSpPr>
        <p:spPr>
          <a:xfrm>
            <a:off x="4580965" y="6452501"/>
            <a:ext cx="6920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/>
              <a:t>Music courtesy of Blue Dot Sessions: Case to Rest; </a:t>
            </a:r>
            <a:r>
              <a:rPr lang="en-US" sz="1000" i="1" dirty="0" err="1"/>
              <a:t>Thannoid</a:t>
            </a:r>
            <a:endParaRPr lang="en-NZ" sz="1000" i="1" dirty="0"/>
          </a:p>
        </p:txBody>
      </p:sp>
    </p:spTree>
    <p:extLst>
      <p:ext uri="{BB962C8B-B14F-4D97-AF65-F5344CB8AC3E}">
        <p14:creationId xmlns:p14="http://schemas.microsoft.com/office/powerpoint/2010/main" val="8342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C2F6FB-C4DF-4E19-FCCA-01FEA0FE7BDB}"/>
              </a:ext>
            </a:extLst>
          </p:cNvPr>
          <p:cNvSpPr txBox="1"/>
          <p:nvPr/>
        </p:nvSpPr>
        <p:spPr>
          <a:xfrm>
            <a:off x="503172" y="1144201"/>
            <a:ext cx="4665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47 claims were made in the year to 1 August 2022, up from 34 last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815B7-95ED-B19C-15A1-7D463C5ADC41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INSURANCE - CLAIMS</a:t>
            </a:r>
            <a:endParaRPr lang="en-NZ" sz="4000" b="1" dirty="0">
              <a:solidFill>
                <a:srgbClr val="F04E37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80532B-5AE2-40ED-2DA3-0262493244B6}"/>
              </a:ext>
            </a:extLst>
          </p:cNvPr>
          <p:cNvGrpSpPr/>
          <p:nvPr/>
        </p:nvGrpSpPr>
        <p:grpSpPr>
          <a:xfrm>
            <a:off x="5828145" y="594915"/>
            <a:ext cx="5860683" cy="5805028"/>
            <a:chOff x="5828145" y="594915"/>
            <a:chExt cx="5860683" cy="5805028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D7F239F6-E481-0D27-585E-9DE3F8A4E2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82352046"/>
                </p:ext>
              </p:extLst>
            </p:nvPr>
          </p:nvGraphicFramePr>
          <p:xfrm>
            <a:off x="5828145" y="594915"/>
            <a:ext cx="5860683" cy="51894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C9BA8D1-12AA-E7DE-778F-AA504FDE2556}"/>
                </a:ext>
              </a:extLst>
            </p:cNvPr>
            <p:cNvSpPr txBox="1"/>
            <p:nvPr/>
          </p:nvSpPr>
          <p:spPr>
            <a:xfrm>
              <a:off x="6701172" y="5876723"/>
              <a:ext cx="4476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While the number of claims increased, the value of those claims fell substantially</a:t>
              </a:r>
              <a:endParaRPr lang="en-NZ" sz="1400" b="1" i="1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4B7F94E-B56E-F340-59DF-B79CE474AED8}"/>
              </a:ext>
            </a:extLst>
          </p:cNvPr>
          <p:cNvSpPr txBox="1"/>
          <p:nvPr/>
        </p:nvSpPr>
        <p:spPr>
          <a:xfrm>
            <a:off x="326571" y="6503437"/>
            <a:ext cx="484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The view from the new Kaikoura development</a:t>
            </a:r>
            <a:endParaRPr lang="en-NZ" sz="12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A17BD-5099-96DC-4C97-B43AB394B8F4}"/>
              </a:ext>
            </a:extLst>
          </p:cNvPr>
          <p:cNvSpPr txBox="1"/>
          <p:nvPr/>
        </p:nvSpPr>
        <p:spPr>
          <a:xfrm>
            <a:off x="503171" y="1985875"/>
            <a:ext cx="4665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While the number of claims increased, the value of claims fell, from $2,558,000 to $349,000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2C9DE5-8F02-51D3-E72A-36B804EB21EC}"/>
              </a:ext>
            </a:extLst>
          </p:cNvPr>
          <p:cNvSpPr txBox="1"/>
          <p:nvPr/>
        </p:nvSpPr>
        <p:spPr>
          <a:xfrm>
            <a:off x="503169" y="3019595"/>
            <a:ext cx="4665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were no major claims made during the year, with the largest a claim for $58,000 for water damage (last year a claim for $2.37m was accepted for fire damage)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CD24F-6018-9B96-6AA6-FAF8AB641CA6}"/>
              </a:ext>
            </a:extLst>
          </p:cNvPr>
          <p:cNvSpPr txBox="1"/>
          <p:nvPr/>
        </p:nvSpPr>
        <p:spPr>
          <a:xfrm>
            <a:off x="503169" y="4461434"/>
            <a:ext cx="4665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Collective has asked the insurer to appoint a new national loss adjuster that it believes will provide better service</a:t>
            </a:r>
          </a:p>
        </p:txBody>
      </p:sp>
    </p:spTree>
    <p:extLst>
      <p:ext uri="{BB962C8B-B14F-4D97-AF65-F5344CB8AC3E}">
        <p14:creationId xmlns:p14="http://schemas.microsoft.com/office/powerpoint/2010/main" val="17767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:wipe/>
      </p:transition>
    </mc:Choice>
    <mc:Fallback xmlns="">
      <p:transition spd="slow" advClick="0" advTm="1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FARMS – </a:t>
            </a:r>
            <a:r>
              <a:rPr lang="en-US" sz="4000" b="1" dirty="0" err="1">
                <a:solidFill>
                  <a:srgbClr val="F04E37"/>
                </a:solidFill>
              </a:rPr>
              <a:t>McNUTT</a:t>
            </a:r>
            <a:r>
              <a:rPr lang="en-US" sz="4000" b="1" dirty="0">
                <a:solidFill>
                  <a:srgbClr val="F04E37"/>
                </a:solidFill>
              </a:rPr>
              <a:t> TRUST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3" y="1143000"/>
            <a:ext cx="4859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Glen Innis - Sheep and Beef - Central Hawkes Bay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primary purpose is providing holiday homes for ministers and their families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47701F-BE76-B69E-C655-FBF0DF36FD00}"/>
              </a:ext>
            </a:extLst>
          </p:cNvPr>
          <p:cNvGrpSpPr/>
          <p:nvPr/>
        </p:nvGrpSpPr>
        <p:grpSpPr>
          <a:xfrm>
            <a:off x="6297525" y="1320282"/>
            <a:ext cx="4476901" cy="3862596"/>
            <a:chOff x="6829371" y="1143000"/>
            <a:chExt cx="4476901" cy="3862596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77D74F2F-E4E3-8926-3A30-AD8F55AA97E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37166401"/>
                </p:ext>
              </p:extLst>
            </p:nvPr>
          </p:nvGraphicFramePr>
          <p:xfrm>
            <a:off x="7019024" y="1143000"/>
            <a:ext cx="3947736" cy="32584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58F5-0267-72A4-A7D1-3C0FDBB960D0}"/>
                </a:ext>
              </a:extLst>
            </p:cNvPr>
            <p:cNvSpPr txBox="1"/>
            <p:nvPr/>
          </p:nvSpPr>
          <p:spPr>
            <a:xfrm>
              <a:off x="6829371" y="4482376"/>
              <a:ext cx="4476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Covid continues to disrupt our ability to host ministers and their families in the Holiday Homes</a:t>
              </a:r>
              <a:endParaRPr lang="en-NZ" sz="1400" b="1" i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BE4E7DC-E3C1-A5AC-82F8-D5DACCB6AA17}"/>
              </a:ext>
            </a:extLst>
          </p:cNvPr>
          <p:cNvSpPr txBox="1"/>
          <p:nvPr/>
        </p:nvSpPr>
        <p:spPr>
          <a:xfrm>
            <a:off x="503173" y="2289198"/>
            <a:ext cx="4859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Last year the Trust also gave $3,333 each to St Andrew’s </a:t>
            </a:r>
            <a:r>
              <a:rPr lang="en-US" dirty="0" err="1"/>
              <a:t>Waipukurau</a:t>
            </a:r>
            <a:r>
              <a:rPr lang="en-US" dirty="0"/>
              <a:t>, EPIC Ministries, and Presbyterian Support East Coast for their work with children and young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930CF-ABFB-E6E6-D10B-6DF96FBE7A21}"/>
              </a:ext>
            </a:extLst>
          </p:cNvPr>
          <p:cNvSpPr txBox="1"/>
          <p:nvPr/>
        </p:nvSpPr>
        <p:spPr>
          <a:xfrm>
            <a:off x="503172" y="3575304"/>
            <a:ext cx="4859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was a tough year for the farm as we went from drought to flooding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87057-FD7A-39A5-2809-013E802468D2}"/>
              </a:ext>
            </a:extLst>
          </p:cNvPr>
          <p:cNvSpPr txBox="1"/>
          <p:nvPr/>
        </p:nvSpPr>
        <p:spPr>
          <a:xfrm>
            <a:off x="503172" y="4389708"/>
            <a:ext cx="4859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Work continues to expand the farm to make it more economically sustainable – we hope to take advantage of an opportunity to sell the recently acquired Woodhill Block and purchase an even better property</a:t>
            </a:r>
          </a:p>
        </p:txBody>
      </p:sp>
    </p:spTree>
    <p:extLst>
      <p:ext uri="{BB962C8B-B14F-4D97-AF65-F5344CB8AC3E}">
        <p14:creationId xmlns:p14="http://schemas.microsoft.com/office/powerpoint/2010/main" val="9944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96CBC-50AD-1B90-2C07-A5484194C02A}"/>
              </a:ext>
            </a:extLst>
          </p:cNvPr>
          <p:cNvSpPr txBox="1"/>
          <p:nvPr/>
        </p:nvSpPr>
        <p:spPr>
          <a:xfrm>
            <a:off x="6895322" y="429208"/>
            <a:ext cx="44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It’s usually very beautiful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0543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7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244B2-0E51-BA13-3E6C-B7FF8ABBDE7E}"/>
              </a:ext>
            </a:extLst>
          </p:cNvPr>
          <p:cNvSpPr txBox="1"/>
          <p:nvPr/>
        </p:nvSpPr>
        <p:spPr>
          <a:xfrm>
            <a:off x="6895322" y="429208"/>
            <a:ext cx="44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But this year there was a lot of rain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95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7D2AE-A2ED-25EE-0338-4D848BA9F03B}"/>
              </a:ext>
            </a:extLst>
          </p:cNvPr>
          <p:cNvSpPr txBox="1"/>
          <p:nvPr/>
        </p:nvSpPr>
        <p:spPr>
          <a:xfrm>
            <a:off x="219314" y="233900"/>
            <a:ext cx="44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McNutt homestead (and games room)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17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44070-DBE0-402D-957D-4095FF60E38B}"/>
              </a:ext>
            </a:extLst>
          </p:cNvPr>
          <p:cNvSpPr txBox="1"/>
          <p:nvPr/>
        </p:nvSpPr>
        <p:spPr>
          <a:xfrm>
            <a:off x="7232673" y="367064"/>
            <a:ext cx="443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Lounge in the Maud Hooper house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68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">
        <p:wipe/>
      </p:transition>
    </mc:Choice>
    <mc:Fallback xmlns="">
      <p:transition spd="slow" advClick="0" advTm="25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1033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FARMS – CHRISTINA CLARK ESTATE TRUST 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2" y="1143000"/>
            <a:ext cx="8874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b="1" dirty="0" err="1">
                <a:solidFill>
                  <a:srgbClr val="595959"/>
                </a:solidFill>
              </a:rPr>
              <a:t>Flaxburn</a:t>
            </a:r>
            <a:r>
              <a:rPr lang="en-US" b="1" dirty="0">
                <a:solidFill>
                  <a:srgbClr val="595959"/>
                </a:solidFill>
              </a:rPr>
              <a:t> – Dairy - South Wairarapa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Granted $200,000 to the PCANZ - 3/4 for Global Mission and ¼ for National Mission – the same as last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D266C-DD6A-CB77-A755-14A4A5E32DDD}"/>
              </a:ext>
            </a:extLst>
          </p:cNvPr>
          <p:cNvSpPr txBox="1"/>
          <p:nvPr/>
        </p:nvSpPr>
        <p:spPr>
          <a:xfrm>
            <a:off x="503171" y="2319631"/>
            <a:ext cx="887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 Work commenced on replacing the old homestead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8D0DD-6C90-1154-1169-F92D3B36CE69}"/>
              </a:ext>
            </a:extLst>
          </p:cNvPr>
          <p:cNvSpPr txBox="1"/>
          <p:nvPr/>
        </p:nvSpPr>
        <p:spPr>
          <a:xfrm>
            <a:off x="503170" y="2944660"/>
            <a:ext cx="887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 hope to secure the economic viability of the </a:t>
            </a:r>
            <a:r>
              <a:rPr lang="en-US" dirty="0" err="1"/>
              <a:t>Flaxburn</a:t>
            </a:r>
            <a:r>
              <a:rPr lang="en-US" dirty="0"/>
              <a:t> operation through the purchase of </a:t>
            </a:r>
            <a:r>
              <a:rPr lang="en-US" dirty="0" err="1"/>
              <a:t>neighbouring</a:t>
            </a:r>
            <a:r>
              <a:rPr lang="en-US" dirty="0"/>
              <a:t> land (which we have been leasing for several years)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80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wipe/>
      </p:transition>
    </mc:Choice>
    <mc:Fallback xmlns="">
      <p:transition spd="slow" advClick="0" advTm="1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199867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INVESTMENT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3" y="1143000"/>
            <a:ext cx="483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Account balances grew yet again to finish the year at $185m (up from $179 last year)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398FC6-FA00-6873-AE63-E33E3B56C85A}"/>
              </a:ext>
            </a:extLst>
          </p:cNvPr>
          <p:cNvGrpSpPr/>
          <p:nvPr/>
        </p:nvGrpSpPr>
        <p:grpSpPr>
          <a:xfrm>
            <a:off x="5521569" y="240972"/>
            <a:ext cx="6365631" cy="6331606"/>
            <a:chOff x="5521569" y="240972"/>
            <a:chExt cx="6365631" cy="63316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EA15C9-CBD2-BD60-88FF-6F87BC2943F2}"/>
                </a:ext>
              </a:extLst>
            </p:cNvPr>
            <p:cNvGrpSpPr/>
            <p:nvPr/>
          </p:nvGrpSpPr>
          <p:grpSpPr>
            <a:xfrm>
              <a:off x="5521569" y="1380392"/>
              <a:ext cx="6365631" cy="5192186"/>
              <a:chOff x="5521569" y="1380392"/>
              <a:chExt cx="6365631" cy="5192186"/>
            </a:xfrm>
          </p:grpSpPr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D11658B9-9F78-5131-A91F-E416DE5DFF3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78350150"/>
                  </p:ext>
                </p:extLst>
              </p:nvPr>
            </p:nvGraphicFramePr>
            <p:xfrm>
              <a:off x="5521569" y="1380392"/>
              <a:ext cx="6365631" cy="45706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BED324-42FE-3A84-7B4F-82B4F99EF42B}"/>
                  </a:ext>
                </a:extLst>
              </p:cNvPr>
              <p:cNvSpPr txBox="1"/>
              <p:nvPr/>
            </p:nvSpPr>
            <p:spPr>
              <a:xfrm>
                <a:off x="6503438" y="6049358"/>
                <a:ext cx="50105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i="1" dirty="0">
                    <a:solidFill>
                      <a:srgbClr val="595959"/>
                    </a:solidFill>
                  </a:rPr>
                  <a:t>55% of the PIF is held for parishes, with the remainder split across presbyteries, General Assembly and Church Trusts</a:t>
                </a:r>
                <a:endParaRPr lang="en-NZ" sz="1400" b="1" i="1" dirty="0">
                  <a:solidFill>
                    <a:srgbClr val="595959"/>
                  </a:solidFill>
                </a:endParaRPr>
              </a:p>
            </p:txBody>
          </p:sp>
        </p:grpSp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0CC792D5-FF23-A6F4-EA79-270450D1A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7" t="6618" r="9895" b="15957"/>
            <a:stretch/>
          </p:blipFill>
          <p:spPr>
            <a:xfrm>
              <a:off x="8767336" y="240972"/>
              <a:ext cx="3119864" cy="9303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27AE67D-1593-C6AC-12DA-EC3F0EFD6D4F}"/>
              </a:ext>
            </a:extLst>
          </p:cNvPr>
          <p:cNvSpPr txBox="1"/>
          <p:nvPr/>
        </p:nvSpPr>
        <p:spPr>
          <a:xfrm>
            <a:off x="503173" y="2154083"/>
            <a:ext cx="483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$142m is invested in the On Call Fund and $43m in the Long Term Fund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5A440-DE10-A14D-C4BB-ABB3E89EB88D}"/>
              </a:ext>
            </a:extLst>
          </p:cNvPr>
          <p:cNvSpPr txBox="1"/>
          <p:nvPr/>
        </p:nvSpPr>
        <p:spPr>
          <a:xfrm>
            <a:off x="503172" y="3165166"/>
            <a:ext cx="483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 expanded the PIF lending facility to allow parishes to borrow against a presbytery guarantee – at year end 2 parishes had drawn down loans</a:t>
            </a:r>
          </a:p>
        </p:txBody>
      </p:sp>
    </p:spTree>
    <p:extLst>
      <p:ext uri="{BB962C8B-B14F-4D97-AF65-F5344CB8AC3E}">
        <p14:creationId xmlns:p14="http://schemas.microsoft.com/office/powerpoint/2010/main" val="14923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:wipe/>
      </p:transition>
    </mc:Choice>
    <mc:Fallback xmlns="">
      <p:transition spd="slow" advClick="0" advTm="1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C9C7D0-9E0C-781A-0C67-BD6A980ED5D2}"/>
              </a:ext>
            </a:extLst>
          </p:cNvPr>
          <p:cNvSpPr txBox="1"/>
          <p:nvPr/>
        </p:nvSpPr>
        <p:spPr>
          <a:xfrm>
            <a:off x="503173" y="240972"/>
            <a:ext cx="4829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WHO ARE WE?</a:t>
            </a:r>
            <a:endParaRPr lang="en-NZ" sz="4000" b="1" dirty="0">
              <a:solidFill>
                <a:srgbClr val="F04E37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D855C41-50D6-3458-F935-B024F5C89C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38951"/>
              </p:ext>
            </p:extLst>
          </p:nvPr>
        </p:nvGraphicFramePr>
        <p:xfrm>
          <a:off x="592857" y="948858"/>
          <a:ext cx="47397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9780">
                  <a:extLst>
                    <a:ext uri="{9D8B030D-6E8A-4147-A177-3AD203B41FA5}">
                      <a16:colId xmlns:a16="http://schemas.microsoft.com/office/drawing/2014/main" val="24348886"/>
                    </a:ext>
                  </a:extLst>
                </a:gridCol>
              </a:tblGrid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Trustees</a:t>
                      </a:r>
                      <a:endParaRPr lang="en-NZ" dirty="0"/>
                    </a:p>
                  </a:txBody>
                  <a:tcPr>
                    <a:solidFill>
                      <a:srgbClr val="449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248655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Ron Mills (Chair)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813776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Andrew </a:t>
                      </a:r>
                      <a:r>
                        <a:rPr lang="en-US" dirty="0" err="1"/>
                        <a:t>Souness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834007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Roger </a:t>
                      </a:r>
                      <a:r>
                        <a:rPr lang="en-US" dirty="0" err="1"/>
                        <a:t>Gyles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900844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Margaret Galt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428101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John Harvey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009527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Marie Burgess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805525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Paul Barber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140974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Alan Jamieson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036628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Hao Hoang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608212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Brian Dangerfield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274421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Winston Timaloa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053240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Lyn Murray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200675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Helen Carter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976845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Rose </a:t>
                      </a:r>
                      <a:r>
                        <a:rPr lang="en-US" dirty="0" err="1"/>
                        <a:t>Luxford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34584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CA56B92-2474-1010-871A-915BCB2A9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299223"/>
              </p:ext>
            </p:extLst>
          </p:nvPr>
        </p:nvGraphicFramePr>
        <p:xfrm>
          <a:off x="5360777" y="948858"/>
          <a:ext cx="4957893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7893">
                  <a:extLst>
                    <a:ext uri="{9D8B030D-6E8A-4147-A177-3AD203B41FA5}">
                      <a16:colId xmlns:a16="http://schemas.microsoft.com/office/drawing/2014/main" val="1304139857"/>
                    </a:ext>
                  </a:extLst>
                </a:gridCol>
              </a:tblGrid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Associates</a:t>
                      </a:r>
                      <a:endParaRPr lang="en-NZ" dirty="0"/>
                    </a:p>
                  </a:txBody>
                  <a:tcPr>
                    <a:solidFill>
                      <a:srgbClr val="449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344757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Colin Marshall (Council of Assembly)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433598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Wayne Matheson (Assembly Executive Secretary)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634001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Doug Crombie (Farms)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980661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Ruth Rainey (Farms)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444654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Warren Potter (Investment, Beneficiary Fund)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71138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Ian Russon (Beneficiary Fund) (ended August 2022)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03848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339C48-AA67-9CB0-1A67-E1AE06ECA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764612"/>
              </p:ext>
            </p:extLst>
          </p:nvPr>
        </p:nvGraphicFramePr>
        <p:xfrm>
          <a:off x="5360777" y="3509178"/>
          <a:ext cx="495789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7893">
                  <a:extLst>
                    <a:ext uri="{9D8B030D-6E8A-4147-A177-3AD203B41FA5}">
                      <a16:colId xmlns:a16="http://schemas.microsoft.com/office/drawing/2014/main" val="2452572171"/>
                    </a:ext>
                  </a:extLst>
                </a:gridCol>
              </a:tblGrid>
              <a:tr h="35556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Staff</a:t>
                      </a:r>
                      <a:endParaRPr lang="en-NZ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49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10658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Russell Garrett (Executive Officer)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44264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John White (Property and Administration Manager)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04434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Tracy Setters (Office Manager)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562586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Robyn Taylor (Accountant)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14572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EB5707-B3A4-938E-3134-CF28B43D2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209164"/>
              </p:ext>
            </p:extLst>
          </p:nvPr>
        </p:nvGraphicFramePr>
        <p:xfrm>
          <a:off x="5360776" y="5337978"/>
          <a:ext cx="495789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7893">
                  <a:extLst>
                    <a:ext uri="{9D8B030D-6E8A-4147-A177-3AD203B41FA5}">
                      <a16:colId xmlns:a16="http://schemas.microsoft.com/office/drawing/2014/main" val="3494192233"/>
                    </a:ext>
                  </a:extLst>
                </a:gridCol>
              </a:tblGrid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Farmers</a:t>
                      </a:r>
                      <a:endParaRPr lang="en-NZ" dirty="0"/>
                    </a:p>
                  </a:txBody>
                  <a:tcPr>
                    <a:solidFill>
                      <a:srgbClr val="449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38963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James and Steph Carter (Glen Innis)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193828"/>
                  </a:ext>
                </a:extLst>
              </a:tr>
              <a:tr h="355561">
                <a:tc>
                  <a:txBody>
                    <a:bodyPr/>
                    <a:lstStyle/>
                    <a:p>
                      <a:r>
                        <a:rPr lang="en-US" dirty="0"/>
                        <a:t>Keith and Jo Dennis (</a:t>
                      </a:r>
                      <a:r>
                        <a:rPr lang="en-US" dirty="0" err="1"/>
                        <a:t>Flaxburn</a:t>
                      </a:r>
                      <a:r>
                        <a:rPr lang="en-US" dirty="0"/>
                        <a:t> Sharemilker)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18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000">
        <p:wipe/>
      </p:transition>
    </mc:Choice>
    <mc:Fallback xmlns="">
      <p:transition spd="slow" advClick="0" advTm="1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INVESTMENT</a:t>
            </a:r>
            <a:endParaRPr lang="en-NZ" sz="4000" b="1" dirty="0">
              <a:solidFill>
                <a:srgbClr val="F04E37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CE834-2D53-E915-7B73-AD3BE779D42E}"/>
              </a:ext>
            </a:extLst>
          </p:cNvPr>
          <p:cNvGrpSpPr/>
          <p:nvPr/>
        </p:nvGrpSpPr>
        <p:grpSpPr>
          <a:xfrm>
            <a:off x="1364961" y="240972"/>
            <a:ext cx="10522239" cy="6160613"/>
            <a:chOff x="1364961" y="240972"/>
            <a:chExt cx="10522239" cy="6160613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6C1BCC5A-C3BE-B644-C405-88FA2A2938C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2462656"/>
                </p:ext>
              </p:extLst>
            </p:nvPr>
          </p:nvGraphicFramePr>
          <p:xfrm>
            <a:off x="1364961" y="1239944"/>
            <a:ext cx="9302261" cy="49105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A3D43C65-B00B-08F0-6FEA-97DDE5F62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7" t="6618" r="9895" b="15957"/>
            <a:stretch/>
          </p:blipFill>
          <p:spPr>
            <a:xfrm>
              <a:off x="8767336" y="240972"/>
              <a:ext cx="3119864" cy="93032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2D6DF1-28FF-1D52-97B2-89C2320B5D6D}"/>
                </a:ext>
              </a:extLst>
            </p:cNvPr>
            <p:cNvSpPr txBox="1"/>
            <p:nvPr/>
          </p:nvSpPr>
          <p:spPr>
            <a:xfrm>
              <a:off x="3756798" y="6093808"/>
              <a:ext cx="5010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PIF balances vary across presbyteries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wipe/>
      </p:transition>
    </mc:Choice>
    <mc:Fallback xmlns="">
      <p:transition spd="slow" advClick="0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INVESTMENT – PIF RETURNS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1" y="1143000"/>
            <a:ext cx="4723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was not an easy year for the Presbyterian Investment Fund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AB4303-EF1F-920D-B423-FAEABB187F23}"/>
              </a:ext>
            </a:extLst>
          </p:cNvPr>
          <p:cNvGrpSpPr/>
          <p:nvPr/>
        </p:nvGrpSpPr>
        <p:grpSpPr>
          <a:xfrm>
            <a:off x="5806910" y="240972"/>
            <a:ext cx="6080290" cy="6036553"/>
            <a:chOff x="5806910" y="240972"/>
            <a:chExt cx="6080290" cy="6036553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B6F6A104-BC3A-7C2F-29AF-5F55038CAE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39535395"/>
                </p:ext>
              </p:extLst>
            </p:nvPr>
          </p:nvGraphicFramePr>
          <p:xfrm>
            <a:off x="5806910" y="1319753"/>
            <a:ext cx="5797486" cy="43252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C119F786-E311-B4FD-E698-F383C397D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7" t="6618" r="9895" b="15957"/>
            <a:stretch/>
          </p:blipFill>
          <p:spPr>
            <a:xfrm>
              <a:off x="8767336" y="240972"/>
              <a:ext cx="3119864" cy="9303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F53E98-06EA-5DC6-A3FA-8CAA336223E7}"/>
                </a:ext>
              </a:extLst>
            </p:cNvPr>
            <p:cNvSpPr txBox="1"/>
            <p:nvPr/>
          </p:nvSpPr>
          <p:spPr>
            <a:xfrm>
              <a:off x="6096000" y="5754305"/>
              <a:ext cx="5010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2022 was not a good year for PIF returns – the On Call Fund return remained low and the Long Term Fund lost value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5A161CB-7E48-9666-82CD-81B4FAED0349}"/>
              </a:ext>
            </a:extLst>
          </p:cNvPr>
          <p:cNvSpPr txBox="1"/>
          <p:nvPr/>
        </p:nvSpPr>
        <p:spPr>
          <a:xfrm>
            <a:off x="503171" y="1880729"/>
            <a:ext cx="472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Low interest rates saw the On Call Fund rate begin and end the year at 1.75% - but it fell as low as 1.0% during the period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5638C-5853-4DE1-7D2D-E4D3A5F91E80}"/>
              </a:ext>
            </a:extLst>
          </p:cNvPr>
          <p:cNvSpPr txBox="1"/>
          <p:nvPr/>
        </p:nvSpPr>
        <p:spPr>
          <a:xfrm>
            <a:off x="503170" y="2895457"/>
            <a:ext cx="4723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After returning 14.5% last year, the Long Term Fund suffered as inflation and rising interest rates led to hefty losses in investment markets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B3FF70-F316-6CA9-0873-D9F25D1A07D8}"/>
              </a:ext>
            </a:extLst>
          </p:cNvPr>
          <p:cNvSpPr txBox="1"/>
          <p:nvPr/>
        </p:nvSpPr>
        <p:spPr>
          <a:xfrm>
            <a:off x="503170" y="4187184"/>
            <a:ext cx="472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 a result, the Long Term Fund lost 5.2% for the year – although account-holders were still able to spend regular interest of 3%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ACBC5-47B0-3D49-818C-0FF05544192D}"/>
              </a:ext>
            </a:extLst>
          </p:cNvPr>
          <p:cNvSpPr txBox="1"/>
          <p:nvPr/>
        </p:nvSpPr>
        <p:spPr>
          <a:xfrm>
            <a:off x="503169" y="5201912"/>
            <a:ext cx="472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Reserves were used to support returns to account-holders in both the On Call and Long Term Funds</a:t>
            </a:r>
          </a:p>
        </p:txBody>
      </p:sp>
    </p:spTree>
    <p:extLst>
      <p:ext uri="{BB962C8B-B14F-4D97-AF65-F5344CB8AC3E}">
        <p14:creationId xmlns:p14="http://schemas.microsoft.com/office/powerpoint/2010/main" val="13743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000">
        <p:wipe/>
      </p:transition>
    </mc:Choice>
    <mc:Fallback xmlns="">
      <p:transition spd="slow" advClick="0" advTm="2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PRIVATE TRUSTS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1" y="952500"/>
            <a:ext cx="3154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grants from Trusts of $417,158 were made over the year (last year $117,995)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E98095-19B4-6D2B-6780-614964CE6151}"/>
              </a:ext>
            </a:extLst>
          </p:cNvPr>
          <p:cNvGrpSpPr/>
          <p:nvPr/>
        </p:nvGrpSpPr>
        <p:grpSpPr>
          <a:xfrm>
            <a:off x="3987730" y="948858"/>
            <a:ext cx="7529611" cy="5613642"/>
            <a:chOff x="3987730" y="948858"/>
            <a:chExt cx="7529611" cy="5613642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DD4F2CEE-21E3-D70A-69BF-E160CF9B35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6172320"/>
                </p:ext>
              </p:extLst>
            </p:nvPr>
          </p:nvGraphicFramePr>
          <p:xfrm>
            <a:off x="3987730" y="948858"/>
            <a:ext cx="7529611" cy="49854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051DBE-BE39-FF9E-7B91-B4CB85664F95}"/>
                </a:ext>
              </a:extLst>
            </p:cNvPr>
            <p:cNvSpPr txBox="1"/>
            <p:nvPr/>
          </p:nvSpPr>
          <p:spPr>
            <a:xfrm>
              <a:off x="5598368" y="6039280"/>
              <a:ext cx="5010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The Trustees helped grant over $400,000 during the year, over three times more than last year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18A246-420A-2EAF-A5E8-5F3A3E1C88E4}"/>
              </a:ext>
            </a:extLst>
          </p:cNvPr>
          <p:cNvSpPr txBox="1"/>
          <p:nvPr/>
        </p:nvSpPr>
        <p:spPr>
          <a:xfrm>
            <a:off x="503171" y="1979252"/>
            <a:ext cx="3154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Nellie Inglis Memorial Scholarship Fund was wound up and over $200,000 distributed to Te Aka </a:t>
            </a:r>
            <a:r>
              <a:rPr lang="en-US" dirty="0" err="1"/>
              <a:t>Puaho</a:t>
            </a:r>
            <a:r>
              <a:rPr lang="en-US" dirty="0"/>
              <a:t>, Pacific and Northern presbyteries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FC33DE-DB33-98F8-5E29-7A5A6CC0A38C}"/>
              </a:ext>
            </a:extLst>
          </p:cNvPr>
          <p:cNvSpPr txBox="1"/>
          <p:nvPr/>
        </p:nvSpPr>
        <p:spPr>
          <a:xfrm>
            <a:off x="503171" y="3837000"/>
            <a:ext cx="315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Vera Wyatt Trust was also wound up and distributed to Northern and Pacific presbyteries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DED50E-EF9A-A5CD-112F-7FB92D8766A5}"/>
              </a:ext>
            </a:extLst>
          </p:cNvPr>
          <p:cNvSpPr txBox="1"/>
          <p:nvPr/>
        </p:nvSpPr>
        <p:spPr>
          <a:xfrm>
            <a:off x="503170" y="5143605"/>
            <a:ext cx="315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Guidelines and policies were reviewed for the Ministers’ Burnett Loan Fund and Benevolent Fund</a:t>
            </a:r>
          </a:p>
        </p:txBody>
      </p:sp>
    </p:spTree>
    <p:extLst>
      <p:ext uri="{BB962C8B-B14F-4D97-AF65-F5344CB8AC3E}">
        <p14:creationId xmlns:p14="http://schemas.microsoft.com/office/powerpoint/2010/main" val="18328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PRIVATE TRUSTS - BEQUESTS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0" y="1143000"/>
            <a:ext cx="3849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Total bequests of $203,963 were received over the year (last year $367,859)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46B803-0BBB-DEBE-EF63-44BE4A2F95A2}"/>
              </a:ext>
            </a:extLst>
          </p:cNvPr>
          <p:cNvGrpSpPr/>
          <p:nvPr/>
        </p:nvGrpSpPr>
        <p:grpSpPr>
          <a:xfrm>
            <a:off x="4663440" y="1045029"/>
            <a:ext cx="7126990" cy="5351556"/>
            <a:chOff x="4260819" y="1045029"/>
            <a:chExt cx="7529611" cy="5351556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DD4F2CEE-21E3-D70A-69BF-E160CF9B35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36695352"/>
                </p:ext>
              </p:extLst>
            </p:nvPr>
          </p:nvGraphicFramePr>
          <p:xfrm>
            <a:off x="4260819" y="1045029"/>
            <a:ext cx="7529611" cy="5012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6264AC-A347-E9D6-381D-A4702E8A2AC6}"/>
                </a:ext>
              </a:extLst>
            </p:cNvPr>
            <p:cNvSpPr txBox="1"/>
            <p:nvPr/>
          </p:nvSpPr>
          <p:spPr>
            <a:xfrm>
              <a:off x="6096000" y="6088808"/>
              <a:ext cx="5010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Nearly $350,000 was distributed from bequests in the year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B21E5A-3D00-140F-125C-84E02EC89A3F}"/>
              </a:ext>
            </a:extLst>
          </p:cNvPr>
          <p:cNvSpPr txBox="1"/>
          <p:nvPr/>
        </p:nvSpPr>
        <p:spPr>
          <a:xfrm>
            <a:off x="503170" y="2172563"/>
            <a:ext cx="3849373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Notable bequests included:</a:t>
            </a:r>
          </a:p>
          <a:p>
            <a:pPr marL="468000" lvl="1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$131,810 from WG Johnson for Knox Presbyterian, Christchurch</a:t>
            </a:r>
          </a:p>
          <a:p>
            <a:pPr marL="468000" lvl="1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$18,609 from R Malcolm for St Paul’s Trinity Pacific, Christchurch</a:t>
            </a:r>
          </a:p>
          <a:p>
            <a:pPr marL="468000" lvl="1" indent="-1800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/>
              <a:t>$21,021 from D Riddell for Global Mission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88504-B1A1-35A0-137D-F02F350C9799}"/>
              </a:ext>
            </a:extLst>
          </p:cNvPr>
          <p:cNvSpPr txBox="1"/>
          <p:nvPr/>
        </p:nvSpPr>
        <p:spPr>
          <a:xfrm>
            <a:off x="503169" y="4613684"/>
            <a:ext cx="3849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$130,843 from A Anderson (received last year) was distributed to Northern and Pacific presbyteries, the PCANZ White Ribbon </a:t>
            </a:r>
            <a:r>
              <a:rPr lang="en-US" dirty="0" err="1"/>
              <a:t>programme</a:t>
            </a:r>
            <a:r>
              <a:rPr lang="en-US" dirty="0"/>
              <a:t>, and Te Whare </a:t>
            </a:r>
            <a:r>
              <a:rPr lang="en-US" dirty="0" err="1"/>
              <a:t>Atawhai</a:t>
            </a:r>
            <a:r>
              <a:rPr lang="en-US" dirty="0"/>
              <a:t> (Hope House), Christchurch</a:t>
            </a:r>
          </a:p>
        </p:txBody>
      </p:sp>
    </p:spTree>
    <p:extLst>
      <p:ext uri="{BB962C8B-B14F-4D97-AF65-F5344CB8AC3E}">
        <p14:creationId xmlns:p14="http://schemas.microsoft.com/office/powerpoint/2010/main" val="25954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wipe/>
      </p:transition>
    </mc:Choice>
    <mc:Fallback xmlns="">
      <p:transition spd="slow" advClick="0" advTm="1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94D84-CFAD-8053-40A1-4434DA6CE6FC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BENEFICIARY FUND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D8EEC3-9353-17BC-C468-4912E6B31205}"/>
              </a:ext>
            </a:extLst>
          </p:cNvPr>
          <p:cNvSpPr txBox="1"/>
          <p:nvPr/>
        </p:nvSpPr>
        <p:spPr>
          <a:xfrm>
            <a:off x="503171" y="1143000"/>
            <a:ext cx="456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Membership in the Beneficiary Fund continued to fall, down to 489 (from 501)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457366-CF93-1FD2-52D0-9EBA55848866}"/>
              </a:ext>
            </a:extLst>
          </p:cNvPr>
          <p:cNvGrpSpPr/>
          <p:nvPr/>
        </p:nvGrpSpPr>
        <p:grpSpPr>
          <a:xfrm>
            <a:off x="5695478" y="249902"/>
            <a:ext cx="6103331" cy="6358196"/>
            <a:chOff x="5695478" y="249902"/>
            <a:chExt cx="6103331" cy="6358196"/>
          </a:xfrm>
        </p:grpSpPr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FFC1E30B-EE1A-C1F8-10A3-1FB5EDD70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7" t="10528" r="8566" b="12741"/>
            <a:stretch/>
          </p:blipFill>
          <p:spPr>
            <a:xfrm>
              <a:off x="8644380" y="249902"/>
              <a:ext cx="3154429" cy="923330"/>
            </a:xfrm>
            <a:prstGeom prst="rect">
              <a:avLst/>
            </a:prstGeom>
          </p:spPr>
        </p:pic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682614B4-8F86-3B51-E1D0-79C3C7B38B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48632564"/>
                </p:ext>
              </p:extLst>
            </p:nvPr>
          </p:nvGraphicFramePr>
          <p:xfrm>
            <a:off x="5695478" y="1049605"/>
            <a:ext cx="5993352" cy="50352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12E4A7-D3AF-2E3D-AA87-1E3059AF31B8}"/>
                </a:ext>
              </a:extLst>
            </p:cNvPr>
            <p:cNvSpPr txBox="1"/>
            <p:nvPr/>
          </p:nvSpPr>
          <p:spPr>
            <a:xfrm>
              <a:off x="6288834" y="6084878"/>
              <a:ext cx="50105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After strong returns in 2021, investment markets suffered sharp losses as central banks increased rates to combat inflation 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87E778-85EA-89AF-E4A1-73FC80372C22}"/>
              </a:ext>
            </a:extLst>
          </p:cNvPr>
          <p:cNvSpPr txBox="1"/>
          <p:nvPr/>
        </p:nvSpPr>
        <p:spPr>
          <a:xfrm>
            <a:off x="503170" y="1859340"/>
            <a:ext cx="456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After rising last year, members’ account balances also fell to $47.9m (last year $54.6m) reflecting withdrawals and investment losses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272D-9B48-2756-0686-0C358E91B95C}"/>
              </a:ext>
            </a:extLst>
          </p:cNvPr>
          <p:cNvSpPr txBox="1"/>
          <p:nvPr/>
        </p:nvSpPr>
        <p:spPr>
          <a:xfrm>
            <a:off x="503170" y="3129678"/>
            <a:ext cx="4562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Fund received $1m in contributions (the same as last year) and paid out $3.5m in benefits withdrawn (last year $4.1m)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F0E4A-D166-4D67-6C91-21D2CD875441}"/>
              </a:ext>
            </a:extLst>
          </p:cNvPr>
          <p:cNvSpPr txBox="1"/>
          <p:nvPr/>
        </p:nvSpPr>
        <p:spPr>
          <a:xfrm>
            <a:off x="503170" y="4123017"/>
            <a:ext cx="456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Fossil fuel exclusions were strengthened within the Fund’s investments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61EEEB-E4BF-E79C-A61D-368F03294E43}"/>
              </a:ext>
            </a:extLst>
          </p:cNvPr>
          <p:cNvSpPr txBox="1"/>
          <p:nvPr/>
        </p:nvSpPr>
        <p:spPr>
          <a:xfrm>
            <a:off x="503170" y="4839357"/>
            <a:ext cx="456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Membership rules for retired ministers undertaking stated supply were relaxed</a:t>
            </a:r>
          </a:p>
        </p:txBody>
      </p:sp>
    </p:spTree>
    <p:extLst>
      <p:ext uri="{BB962C8B-B14F-4D97-AF65-F5344CB8AC3E}">
        <p14:creationId xmlns:p14="http://schemas.microsoft.com/office/powerpoint/2010/main" val="104722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000">
        <p:wipe/>
      </p:transition>
    </mc:Choice>
    <mc:Fallback xmlns="">
      <p:transition spd="slow" advClick="0" advTm="22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240B6-854D-8803-91AB-8DDE28B9B536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WHAT NEXT?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568FB4-2F8F-5C7F-97DB-34F21062EE51}"/>
              </a:ext>
            </a:extLst>
          </p:cNvPr>
          <p:cNvSpPr txBox="1"/>
          <p:nvPr/>
        </p:nvSpPr>
        <p:spPr>
          <a:xfrm>
            <a:off x="503170" y="1143000"/>
            <a:ext cx="74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Work on our “fit for mission purpose” buildings plan will be a key focus – working closely with presbyteries and the Synod of Otago and Southland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E14C2-35F8-1E1B-19E0-74B60D9868C8}"/>
              </a:ext>
            </a:extLst>
          </p:cNvPr>
          <p:cNvSpPr txBox="1"/>
          <p:nvPr/>
        </p:nvSpPr>
        <p:spPr>
          <a:xfrm>
            <a:off x="326571" y="6503437"/>
            <a:ext cx="484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The new Kaikoura development</a:t>
            </a:r>
            <a:endParaRPr lang="en-NZ" sz="12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CFC95-67BE-4C77-E7C0-D771DB496375}"/>
              </a:ext>
            </a:extLst>
          </p:cNvPr>
          <p:cNvSpPr txBox="1"/>
          <p:nvPr/>
        </p:nvSpPr>
        <p:spPr>
          <a:xfrm>
            <a:off x="503169" y="2042402"/>
            <a:ext cx="74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 expect the nature of our insurance cover will likely have to change – the Church cannot afford to cover all buildings at reinstatement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A5265-FC59-E1B8-4B77-15140C29B836}"/>
              </a:ext>
            </a:extLst>
          </p:cNvPr>
          <p:cNvSpPr txBox="1"/>
          <p:nvPr/>
        </p:nvSpPr>
        <p:spPr>
          <a:xfrm>
            <a:off x="503169" y="2886478"/>
            <a:ext cx="74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Both farms have major capital transactions that we expect to conclude during the 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C8889-D918-6349-5194-26277CE06C3E}"/>
              </a:ext>
            </a:extLst>
          </p:cNvPr>
          <p:cNvSpPr txBox="1"/>
          <p:nvPr/>
        </p:nvSpPr>
        <p:spPr>
          <a:xfrm>
            <a:off x="503169" y="3782277"/>
            <a:ext cx="74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Beneficiary Fund is exploring a possible replacement for the fee subsidy (which expired this year)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1D0E2-44A4-94AD-D298-5BED70DBC074}"/>
              </a:ext>
            </a:extLst>
          </p:cNvPr>
          <p:cNvSpPr txBox="1"/>
          <p:nvPr/>
        </p:nvSpPr>
        <p:spPr>
          <a:xfrm>
            <a:off x="503169" y="4678076"/>
            <a:ext cx="7412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 will be watching inflation and investment return numbers with interest – hoping that they improve</a:t>
            </a:r>
          </a:p>
        </p:txBody>
      </p:sp>
    </p:spTree>
    <p:extLst>
      <p:ext uri="{BB962C8B-B14F-4D97-AF65-F5344CB8AC3E}">
        <p14:creationId xmlns:p14="http://schemas.microsoft.com/office/powerpoint/2010/main" val="34407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/>
      </p:transition>
    </mc:Choice>
    <mc:Fallback xmlns="">
      <p:transition spd="slow"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48C19F-CCA6-AFA2-165E-2655E6C5B64A}"/>
              </a:ext>
            </a:extLst>
          </p:cNvPr>
          <p:cNvSpPr txBox="1"/>
          <p:nvPr/>
        </p:nvSpPr>
        <p:spPr>
          <a:xfrm>
            <a:off x="549760" y="438539"/>
            <a:ext cx="8713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Let’s finish with a look at the fabulous new church building at St John’s, Rotorua . . .</a:t>
            </a:r>
            <a:endParaRPr lang="en-NZ" sz="2000" i="1" dirty="0"/>
          </a:p>
        </p:txBody>
      </p:sp>
    </p:spTree>
    <p:extLst>
      <p:ext uri="{BB962C8B-B14F-4D97-AF65-F5344CB8AC3E}">
        <p14:creationId xmlns:p14="http://schemas.microsoft.com/office/powerpoint/2010/main" val="13596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ipe/>
      </p:transition>
    </mc:Choice>
    <mc:Fallback xmlns="">
      <p:transition spd="slow" advClick="0" advTm="300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 PCPT rebuild footage St Johns Rotorua">
            <a:hlinkClick r:id="" action="ppaction://media"/>
            <a:extLst>
              <a:ext uri="{FF2B5EF4-FFF2-40B4-BE49-F238E27FC236}">
                <a16:creationId xmlns:a16="http://schemas.microsoft.com/office/drawing/2014/main" id="{62E763EF-B556-6C26-B1FE-E888554FE8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B6D3877-A898-3CA2-75A4-102390CC8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0343"/>
            <a:ext cx="9144000" cy="830576"/>
          </a:xfrm>
          <a:solidFill>
            <a:srgbClr val="F04E37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600"/>
              </a:spcBef>
            </a:pPr>
            <a:endParaRPr lang="en-US" sz="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</a:rPr>
              <a:t>THANK YOU</a:t>
            </a:r>
            <a:endParaRPr lang="en-NZ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AAF6E7A-852A-2EFB-B81D-2F0491E29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1089" r="9669" b="16427"/>
          <a:stretch/>
        </p:blipFill>
        <p:spPr>
          <a:xfrm>
            <a:off x="1519406" y="575033"/>
            <a:ext cx="9144000" cy="33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ECA21303-85D2-E51D-D8E6-1BE59764E8FF}"/>
              </a:ext>
            </a:extLst>
          </p:cNvPr>
          <p:cNvGrpSpPr/>
          <p:nvPr/>
        </p:nvGrpSpPr>
        <p:grpSpPr>
          <a:xfrm>
            <a:off x="4504467" y="1982959"/>
            <a:ext cx="3199937" cy="3411992"/>
            <a:chOff x="4504467" y="1982959"/>
            <a:chExt cx="3199937" cy="3411992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72DDA7E2-D12D-C9D9-6867-D3E809E57E08}"/>
                </a:ext>
              </a:extLst>
            </p:cNvPr>
            <p:cNvSpPr/>
            <p:nvPr/>
          </p:nvSpPr>
          <p:spPr>
            <a:xfrm>
              <a:off x="4527557" y="2646946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78658475-8CC2-113A-6ED5-90F8548ADFE9}"/>
                </a:ext>
              </a:extLst>
            </p:cNvPr>
            <p:cNvSpPr/>
            <p:nvPr/>
          </p:nvSpPr>
          <p:spPr>
            <a:xfrm>
              <a:off x="4504467" y="3964634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993EFB6-D563-D77F-7EEF-A8C62A0D1B65}"/>
                </a:ext>
              </a:extLst>
            </p:cNvPr>
            <p:cNvSpPr/>
            <p:nvPr/>
          </p:nvSpPr>
          <p:spPr>
            <a:xfrm>
              <a:off x="5676853" y="1982959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907ED639-5705-3C93-60DA-13832F7A5171}"/>
                </a:ext>
              </a:extLst>
            </p:cNvPr>
            <p:cNvSpPr/>
            <p:nvPr/>
          </p:nvSpPr>
          <p:spPr>
            <a:xfrm>
              <a:off x="6843731" y="2646946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5CCCB64-3D09-3F1D-AB08-8B897FEF76F1}"/>
                </a:ext>
              </a:extLst>
            </p:cNvPr>
            <p:cNvSpPr/>
            <p:nvPr/>
          </p:nvSpPr>
          <p:spPr>
            <a:xfrm>
              <a:off x="6866102" y="3964182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07C41591-F2EC-16E6-E3D8-B8804E0F1E4E}"/>
                </a:ext>
              </a:extLst>
            </p:cNvPr>
            <p:cNvSpPr/>
            <p:nvPr/>
          </p:nvSpPr>
          <p:spPr>
            <a:xfrm>
              <a:off x="5676847" y="4672643"/>
              <a:ext cx="838302" cy="722308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993E373-1895-266F-E847-5FD825BE412A}"/>
                </a:ext>
              </a:extLst>
            </p:cNvPr>
            <p:cNvSpPr txBox="1"/>
            <p:nvPr/>
          </p:nvSpPr>
          <p:spPr>
            <a:xfrm>
              <a:off x="7118752" y="2831123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E9E44D-4A20-79EF-FFA5-10E3006C61A8}"/>
                </a:ext>
              </a:extLst>
            </p:cNvPr>
            <p:cNvSpPr txBox="1"/>
            <p:nvPr/>
          </p:nvSpPr>
          <p:spPr>
            <a:xfrm>
              <a:off x="7118752" y="4170538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856A47-6530-0E92-8F87-FC6D0298DA77}"/>
                </a:ext>
              </a:extLst>
            </p:cNvPr>
            <p:cNvSpPr txBox="1"/>
            <p:nvPr/>
          </p:nvSpPr>
          <p:spPr>
            <a:xfrm>
              <a:off x="4759330" y="2823434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42A6BF-5619-EE13-1F2B-8F82374D6935}"/>
                </a:ext>
              </a:extLst>
            </p:cNvPr>
            <p:cNvSpPr txBox="1"/>
            <p:nvPr/>
          </p:nvSpPr>
          <p:spPr>
            <a:xfrm>
              <a:off x="4759330" y="4161734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F16CB5-147F-FAAA-7389-E2A4A6F10F91}"/>
                </a:ext>
              </a:extLst>
            </p:cNvPr>
            <p:cNvSpPr txBox="1"/>
            <p:nvPr/>
          </p:nvSpPr>
          <p:spPr>
            <a:xfrm>
              <a:off x="5923896" y="2168925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A296EB-7A76-6523-4A79-27425D8CB612}"/>
                </a:ext>
              </a:extLst>
            </p:cNvPr>
            <p:cNvSpPr txBox="1"/>
            <p:nvPr/>
          </p:nvSpPr>
          <p:spPr>
            <a:xfrm>
              <a:off x="5923896" y="4900548"/>
              <a:ext cx="3285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  <a:endParaRPr lang="en-NZ" dirty="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CA7364-66BE-1693-9031-C96DC23B9C99}"/>
              </a:ext>
            </a:extLst>
          </p:cNvPr>
          <p:cNvSpPr/>
          <p:nvPr/>
        </p:nvSpPr>
        <p:spPr>
          <a:xfrm>
            <a:off x="3511837" y="194496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449AB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Private Trusts</a:t>
            </a:r>
            <a:endParaRPr lang="en-NZ" sz="18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987A9D-C03C-3FE6-FE96-86E63BB97DA4}"/>
              </a:ext>
            </a:extLst>
          </p:cNvPr>
          <p:cNvSpPr/>
          <p:nvPr/>
        </p:nvSpPr>
        <p:spPr>
          <a:xfrm>
            <a:off x="5189475" y="9782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F04E3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Property</a:t>
            </a:r>
            <a:endParaRPr lang="en-NZ" sz="18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69F4816-D205-7C84-7866-7DE1C591D75A}"/>
              </a:ext>
            </a:extLst>
          </p:cNvPr>
          <p:cNvSpPr/>
          <p:nvPr/>
        </p:nvSpPr>
        <p:spPr>
          <a:xfrm>
            <a:off x="6859361" y="1947131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F04E3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Insurance</a:t>
            </a:r>
            <a:endParaRPr lang="en-NZ" sz="18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22D3D2-A857-9693-7BBA-3A46408AC823}"/>
              </a:ext>
            </a:extLst>
          </p:cNvPr>
          <p:cNvSpPr/>
          <p:nvPr/>
        </p:nvSpPr>
        <p:spPr>
          <a:xfrm>
            <a:off x="6859361" y="3851793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6D4F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/>
              <a:t>Farms</a:t>
            </a:r>
            <a:endParaRPr lang="en-NZ" sz="1800" kern="120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0CA920-225C-D564-62C2-6F00813039D0}"/>
              </a:ext>
            </a:extLst>
          </p:cNvPr>
          <p:cNvSpPr/>
          <p:nvPr/>
        </p:nvSpPr>
        <p:spPr>
          <a:xfrm>
            <a:off x="5189475" y="482173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6D4F7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Investments</a:t>
            </a:r>
            <a:endParaRPr lang="en-NZ" sz="1800" kern="12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414D340-AB6F-4347-F052-3E104BA9C1C8}"/>
              </a:ext>
            </a:extLst>
          </p:cNvPr>
          <p:cNvSpPr/>
          <p:nvPr/>
        </p:nvSpPr>
        <p:spPr>
          <a:xfrm>
            <a:off x="3511837" y="3852876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  <a:solidFill>
            <a:srgbClr val="449AB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605" tIns="283905" rIns="324605" bIns="28390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Beneficiary Fund</a:t>
            </a:r>
            <a:endParaRPr lang="en-NZ" sz="18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3A38351-618C-901D-CB29-620E4FFD4889}"/>
              </a:ext>
            </a:extLst>
          </p:cNvPr>
          <p:cNvSpPr/>
          <p:nvPr/>
        </p:nvSpPr>
        <p:spPr>
          <a:xfrm>
            <a:off x="4984810" y="2726335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1054" tIns="341363" rIns="391054" bIns="341363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Executive</a:t>
            </a:r>
            <a:br>
              <a:rPr lang="en-US" sz="1800" kern="1200" dirty="0"/>
            </a:br>
            <a:br>
              <a:rPr lang="en-US" sz="1800" kern="1200" dirty="0"/>
            </a:br>
            <a:endParaRPr lang="en-NZ" sz="1800" kern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5EC96-55F7-C1FE-25C3-57754DB55E1D}"/>
              </a:ext>
            </a:extLst>
          </p:cNvPr>
          <p:cNvSpPr txBox="1"/>
          <p:nvPr/>
        </p:nvSpPr>
        <p:spPr>
          <a:xfrm>
            <a:off x="7398326" y="848965"/>
            <a:ext cx="370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Approves property transactions and deals with property-related concerns, e.g., Earthquake Prone Building Policy</a:t>
            </a:r>
            <a:endParaRPr lang="en-N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89B8A-18F7-858C-DC5A-71FA173DF829}"/>
              </a:ext>
            </a:extLst>
          </p:cNvPr>
          <p:cNvSpPr txBox="1"/>
          <p:nvPr/>
        </p:nvSpPr>
        <p:spPr>
          <a:xfrm>
            <a:off x="8779162" y="2282755"/>
            <a:ext cx="3108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Oversees the Presbyterian Insurance Collective via a separate Trust</a:t>
            </a:r>
            <a:endParaRPr lang="en-N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12EF75-75FE-8E3A-B057-5685831E921F}"/>
              </a:ext>
            </a:extLst>
          </p:cNvPr>
          <p:cNvSpPr txBox="1"/>
          <p:nvPr/>
        </p:nvSpPr>
        <p:spPr>
          <a:xfrm>
            <a:off x="8876145" y="4128106"/>
            <a:ext cx="310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Manages the McNutt Trust (Glen Innis sheep and beef farm) and CA Clark Estate Trust (</a:t>
            </a:r>
            <a:r>
              <a:rPr lang="en-US" dirty="0" err="1"/>
              <a:t>Flaxburn</a:t>
            </a:r>
            <a:r>
              <a:rPr lang="en-US" dirty="0"/>
              <a:t> dairy farm)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1C37D-0A53-3B14-7C55-8C71F2CAC220}"/>
              </a:ext>
            </a:extLst>
          </p:cNvPr>
          <p:cNvSpPr txBox="1"/>
          <p:nvPr/>
        </p:nvSpPr>
        <p:spPr>
          <a:xfrm>
            <a:off x="2355272" y="5703252"/>
            <a:ext cx="310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Oversees the Presbyterian Investment Fund</a:t>
            </a:r>
            <a:endParaRPr lang="en-N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C1D9D3-58C0-BCB7-E8BF-2C839DB39354}"/>
              </a:ext>
            </a:extLst>
          </p:cNvPr>
          <p:cNvSpPr txBox="1"/>
          <p:nvPr/>
        </p:nvSpPr>
        <p:spPr>
          <a:xfrm>
            <a:off x="744680" y="4266605"/>
            <a:ext cx="2574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Responsible for the Beneficiary Fund via a Board of directors</a:t>
            </a:r>
            <a:endParaRPr lang="en-NZ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A2C957-CD67-5392-3856-DF27D6906112}"/>
              </a:ext>
            </a:extLst>
          </p:cNvPr>
          <p:cNvSpPr txBox="1"/>
          <p:nvPr/>
        </p:nvSpPr>
        <p:spPr>
          <a:xfrm>
            <a:off x="551871" y="2168925"/>
            <a:ext cx="3108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Distributes bequests and estates and manages private trusts, e.g., Presbyterian Benevolent Fund</a:t>
            </a:r>
            <a:endParaRPr lang="en-N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4DF62-A1B8-36B0-3B69-645649673AAD}"/>
              </a:ext>
            </a:extLst>
          </p:cNvPr>
          <p:cNvSpPr txBox="1"/>
          <p:nvPr/>
        </p:nvSpPr>
        <p:spPr>
          <a:xfrm>
            <a:off x="7902418" y="5756455"/>
            <a:ext cx="353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Oversees the audit process, the production of financial statements, and the risk framework</a:t>
            </a:r>
            <a:endParaRPr lang="en-N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E5D95-94D9-FFE6-C7B6-BC092A112574}"/>
              </a:ext>
            </a:extLst>
          </p:cNvPr>
          <p:cNvSpPr txBox="1"/>
          <p:nvPr/>
        </p:nvSpPr>
        <p:spPr>
          <a:xfrm>
            <a:off x="1605393" y="987464"/>
            <a:ext cx="310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Coordinates the work of the Trustees</a:t>
            </a:r>
            <a:endParaRPr lang="en-NZ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F9687A-EDFA-2525-B419-EB7CAB837B24}"/>
              </a:ext>
            </a:extLst>
          </p:cNvPr>
          <p:cNvSpPr txBox="1"/>
          <p:nvPr/>
        </p:nvSpPr>
        <p:spPr>
          <a:xfrm>
            <a:off x="503173" y="240972"/>
            <a:ext cx="4829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WHAT DO WE DO?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E41692-932F-45A8-5004-FB871A10F508}"/>
              </a:ext>
            </a:extLst>
          </p:cNvPr>
          <p:cNvSpPr txBox="1"/>
          <p:nvPr/>
        </p:nvSpPr>
        <p:spPr>
          <a:xfrm>
            <a:off x="5339378" y="3813718"/>
            <a:ext cx="155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Audit and Risk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17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21F0BF3-FDA7-0241-4B4C-EC57888023F9}"/>
              </a:ext>
            </a:extLst>
          </p:cNvPr>
          <p:cNvGrpSpPr/>
          <p:nvPr/>
        </p:nvGrpSpPr>
        <p:grpSpPr>
          <a:xfrm>
            <a:off x="747345" y="3740502"/>
            <a:ext cx="10679726" cy="2835599"/>
            <a:chOff x="747345" y="3740502"/>
            <a:chExt cx="10679726" cy="2835599"/>
          </a:xfrm>
        </p:grpSpPr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06AFD2F-B2E3-A624-E25C-15DAE51B0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07" b="26541"/>
            <a:stretch/>
          </p:blipFill>
          <p:spPr>
            <a:xfrm>
              <a:off x="7038272" y="4940345"/>
              <a:ext cx="2374849" cy="825601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946C413-62B5-0154-F8B8-87C1BC39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45" y="3740502"/>
              <a:ext cx="1600201" cy="962621"/>
            </a:xfrm>
            <a:prstGeom prst="rect">
              <a:avLst/>
            </a:prstGeom>
          </p:spPr>
        </p:pic>
        <p:pic>
          <p:nvPicPr>
            <p:cNvPr id="10" name="Picture 9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1483362D-1B43-CEC0-EC32-ECE37F20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73" y="4948066"/>
              <a:ext cx="1722947" cy="810163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A39CECFA-A9AA-BF1E-E590-935508BC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651" y="4813904"/>
              <a:ext cx="1496958" cy="1113737"/>
            </a:xfrm>
            <a:prstGeom prst="rect">
              <a:avLst/>
            </a:prstGeom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794FE652-DFCF-A75A-F907-807039D8D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137" y="3786906"/>
              <a:ext cx="1319879" cy="921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A0BEA5EE-CDF2-90EC-6FB6-4CA542C8F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317" y="3826538"/>
              <a:ext cx="1142437" cy="827125"/>
            </a:xfrm>
            <a:prstGeom prst="rect">
              <a:avLst/>
            </a:prstGeom>
          </p:spPr>
        </p:pic>
        <p:pic>
          <p:nvPicPr>
            <p:cNvPr id="18" name="Picture 17" descr="A picture containing text, outdoor, building, sign&#10;&#10;Description automatically generated">
              <a:extLst>
                <a:ext uri="{FF2B5EF4-FFF2-40B4-BE49-F238E27FC236}">
                  <a16:creationId xmlns:a16="http://schemas.microsoft.com/office/drawing/2014/main" id="{3482940D-9D36-8B3A-26F0-056C58ED6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82" t="21495" r="25579" b="27225"/>
            <a:stretch/>
          </p:blipFill>
          <p:spPr>
            <a:xfrm>
              <a:off x="7705565" y="3786906"/>
              <a:ext cx="1447220" cy="899281"/>
            </a:xfrm>
            <a:prstGeom prst="rect">
              <a:avLst/>
            </a:prstGeom>
          </p:spPr>
        </p:pic>
        <p:pic>
          <p:nvPicPr>
            <p:cNvPr id="20" name="Picture 19" descr="Logo, company name&#10;&#10;Description automatically generated">
              <a:extLst>
                <a:ext uri="{FF2B5EF4-FFF2-40B4-BE49-F238E27FC236}">
                  <a16:creationId xmlns:a16="http://schemas.microsoft.com/office/drawing/2014/main" id="{C8227A89-D1CC-9167-7D00-BAC8EEAA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318" y="3742654"/>
              <a:ext cx="827199" cy="950783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0712D9E4-AE81-5F78-EA06-D50465D8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4820" y="5750500"/>
              <a:ext cx="3092251" cy="825601"/>
            </a:xfrm>
            <a:prstGeom prst="rect">
              <a:avLst/>
            </a:prstGeom>
          </p:spPr>
        </p:pic>
        <p:pic>
          <p:nvPicPr>
            <p:cNvPr id="24" name="Picture 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62A017E-7C4B-75DE-C07E-FFAD64C2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45" y="5890685"/>
              <a:ext cx="2965340" cy="677973"/>
            </a:xfrm>
            <a:prstGeom prst="rect">
              <a:avLst/>
            </a:prstGeom>
          </p:spPr>
        </p:pic>
        <p:pic>
          <p:nvPicPr>
            <p:cNvPr id="26" name="Picture 2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7824A75-9005-BA70-D56F-8542ACD2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531" y="4948472"/>
              <a:ext cx="1658382" cy="809757"/>
            </a:xfrm>
            <a:prstGeom prst="rect">
              <a:avLst/>
            </a:prstGeom>
          </p:spPr>
        </p:pic>
        <p:pic>
          <p:nvPicPr>
            <p:cNvPr id="28" name="Picture 27" descr="Logo, company name&#10;&#10;Description automatically generated">
              <a:extLst>
                <a:ext uri="{FF2B5EF4-FFF2-40B4-BE49-F238E27FC236}">
                  <a16:creationId xmlns:a16="http://schemas.microsoft.com/office/drawing/2014/main" id="{410AA747-0FE0-70D0-EFA4-7AC21D028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8" b="21405"/>
            <a:stretch/>
          </p:blipFill>
          <p:spPr>
            <a:xfrm>
              <a:off x="5319832" y="4919276"/>
              <a:ext cx="1524307" cy="867741"/>
            </a:xfrm>
            <a:prstGeom prst="rect">
              <a:avLst/>
            </a:prstGeom>
          </p:spPr>
        </p:pic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AC680DA-FC81-525B-4BE6-B6EAB3B6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205" y="6001760"/>
              <a:ext cx="2781392" cy="43781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F7219B-1EBC-1F7D-EED5-06878D2F5DBF}"/>
              </a:ext>
            </a:extLst>
          </p:cNvPr>
          <p:cNvSpPr txBox="1"/>
          <p:nvPr/>
        </p:nvSpPr>
        <p:spPr>
          <a:xfrm>
            <a:off x="503173" y="240972"/>
            <a:ext cx="4829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HOW DO WE DO IT?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425B5-7261-853F-A097-509A1F624710}"/>
              </a:ext>
            </a:extLst>
          </p:cNvPr>
          <p:cNvSpPr txBox="1"/>
          <p:nvPr/>
        </p:nvSpPr>
        <p:spPr>
          <a:xfrm>
            <a:off x="747345" y="1248508"/>
            <a:ext cx="877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56 Trustee and committee meetings in 2021-22 (mostly via Zoom)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D20CF-979D-5075-4AB9-36A8A858A04C}"/>
              </a:ext>
            </a:extLst>
          </p:cNvPr>
          <p:cNvSpPr txBox="1"/>
          <p:nvPr/>
        </p:nvSpPr>
        <p:spPr>
          <a:xfrm>
            <a:off x="747345" y="1865140"/>
            <a:ext cx="877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127 polls (decisions between meetings)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B92F8-6FA0-A8AB-66C5-9568278D1822}"/>
              </a:ext>
            </a:extLst>
          </p:cNvPr>
          <p:cNvSpPr txBox="1"/>
          <p:nvPr/>
        </p:nvSpPr>
        <p:spPr>
          <a:xfrm>
            <a:off x="747345" y="2504320"/>
            <a:ext cx="877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With lots of help from our advisers and providers – thank you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2464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79A779D-AAC3-F095-9BF1-632A06FC2004}"/>
              </a:ext>
            </a:extLst>
          </p:cNvPr>
          <p:cNvGrpSpPr/>
          <p:nvPr/>
        </p:nvGrpSpPr>
        <p:grpSpPr>
          <a:xfrm>
            <a:off x="3918857" y="121444"/>
            <a:ext cx="7641547" cy="6615112"/>
            <a:chOff x="3918857" y="121444"/>
            <a:chExt cx="7641547" cy="66151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815F492-D554-BEDE-A10E-0224C11DA0CD}"/>
                </a:ext>
              </a:extLst>
            </p:cNvPr>
            <p:cNvGrpSpPr/>
            <p:nvPr/>
          </p:nvGrpSpPr>
          <p:grpSpPr>
            <a:xfrm>
              <a:off x="5486400" y="121444"/>
              <a:ext cx="6074004" cy="6615112"/>
              <a:chOff x="0" y="0"/>
              <a:chExt cx="4572000" cy="6615112"/>
            </a:xfrm>
          </p:grpSpPr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CA2695A5-6C3B-7B4D-6197-1CDE256F476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85368419"/>
                  </p:ext>
                </p:extLst>
              </p:nvPr>
            </p:nvGraphicFramePr>
            <p:xfrm>
              <a:off x="0" y="0"/>
              <a:ext cx="4572000" cy="414813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D7A6BFCA-1EEC-1A96-439B-5106D09CE7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17932561"/>
                  </p:ext>
                </p:extLst>
              </p:nvPr>
            </p:nvGraphicFramePr>
            <p:xfrm>
              <a:off x="0" y="4019550"/>
              <a:ext cx="4572000" cy="259556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C79CA7-1B35-033F-B23D-70E58CE30132}"/>
                </a:ext>
              </a:extLst>
            </p:cNvPr>
            <p:cNvSpPr txBox="1"/>
            <p:nvPr/>
          </p:nvSpPr>
          <p:spPr>
            <a:xfrm>
              <a:off x="7202078" y="364083"/>
              <a:ext cx="38649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95959"/>
                  </a:solidFill>
                </a:rPr>
                <a:t>Property Transactions by number and value for 2021 and 2022</a:t>
              </a:r>
              <a:endParaRPr lang="en-NZ" sz="1600" b="1" dirty="0">
                <a:solidFill>
                  <a:srgbClr val="595959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A702EA-4C41-AE5E-785E-77C29F3C0244}"/>
                </a:ext>
              </a:extLst>
            </p:cNvPr>
            <p:cNvSpPr txBox="1"/>
            <p:nvPr/>
          </p:nvSpPr>
          <p:spPr>
            <a:xfrm>
              <a:off x="8418137" y="2262212"/>
              <a:ext cx="25169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595959"/>
                  </a:solidFill>
                </a:rPr>
                <a:t>Value $m</a:t>
              </a:r>
              <a:endParaRPr lang="en-NZ" sz="1600" b="1" dirty="0">
                <a:solidFill>
                  <a:srgbClr val="595959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9A6C96-52B0-DEC1-3042-DB08660D6B1B}"/>
                </a:ext>
              </a:extLst>
            </p:cNvPr>
            <p:cNvSpPr txBox="1"/>
            <p:nvPr/>
          </p:nvSpPr>
          <p:spPr>
            <a:xfrm>
              <a:off x="8012784" y="4629854"/>
              <a:ext cx="30542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595959"/>
                  </a:solidFill>
                </a:rPr>
                <a:t>Number</a:t>
              </a:r>
              <a:endParaRPr lang="en-NZ" sz="1600" b="1" dirty="0">
                <a:solidFill>
                  <a:srgbClr val="595959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043B9F-68FE-6715-2028-C9604DE54541}"/>
                </a:ext>
              </a:extLst>
            </p:cNvPr>
            <p:cNvSpPr txBox="1"/>
            <p:nvPr/>
          </p:nvSpPr>
          <p:spPr>
            <a:xfrm>
              <a:off x="3918857" y="4452868"/>
              <a:ext cx="153712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595959"/>
                  </a:solidFill>
                </a:rPr>
                <a:t>The Trustees approved the sale of nearly $50m of property over the year</a:t>
              </a:r>
              <a:endParaRPr lang="en-NZ" sz="1400" b="1" i="1" dirty="0">
                <a:solidFill>
                  <a:srgbClr val="595959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A43EAD-93FB-CD83-1198-1A8889D61CE3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PROPERTY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58BD21-2487-D111-4895-C6A27988435C}"/>
              </a:ext>
            </a:extLst>
          </p:cNvPr>
          <p:cNvSpPr txBox="1"/>
          <p:nvPr/>
        </p:nvSpPr>
        <p:spPr>
          <a:xfrm>
            <a:off x="631596" y="1046373"/>
            <a:ext cx="43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73 property approvals over the year</a:t>
            </a:r>
            <a:br>
              <a:rPr lang="en-US" dirty="0"/>
            </a:br>
            <a:r>
              <a:rPr lang="en-US" dirty="0"/>
              <a:t>(last year 62)</a:t>
            </a:r>
            <a:endParaRPr lang="en-NZ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FE715-500F-D2F7-BD1A-7990EB0FAB2C}"/>
              </a:ext>
            </a:extLst>
          </p:cNvPr>
          <p:cNvSpPr txBox="1"/>
          <p:nvPr/>
        </p:nvSpPr>
        <p:spPr>
          <a:xfrm>
            <a:off x="631596" y="1813441"/>
            <a:ext cx="43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Renovations and strengthening continue to demand a lot of parish time and capital</a:t>
            </a:r>
            <a:endParaRPr lang="en-N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168FB-3894-EC3E-C43A-FD663C720C1E}"/>
              </a:ext>
            </a:extLst>
          </p:cNvPr>
          <p:cNvSpPr txBox="1"/>
          <p:nvPr/>
        </p:nvSpPr>
        <p:spPr>
          <a:xfrm>
            <a:off x="631596" y="2587142"/>
            <a:ext cx="43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 twice as many sales in 2022 as 2021,</a:t>
            </a:r>
            <a:br>
              <a:rPr lang="en-US" dirty="0"/>
            </a:br>
            <a:r>
              <a:rPr lang="en-US" dirty="0"/>
              <a:t>and 5 purchases in 2022 (last year nil)</a:t>
            </a:r>
            <a:endParaRPr lang="en-NZ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4D0E85-EB7A-851D-349F-C8B8C742D0D9}"/>
              </a:ext>
            </a:extLst>
          </p:cNvPr>
          <p:cNvSpPr/>
          <p:nvPr/>
        </p:nvSpPr>
        <p:spPr>
          <a:xfrm>
            <a:off x="7287490" y="4140994"/>
            <a:ext cx="1052945" cy="2072496"/>
          </a:xfrm>
          <a:prstGeom prst="ellipse">
            <a:avLst/>
          </a:prstGeom>
          <a:noFill/>
          <a:ln>
            <a:solidFill>
              <a:srgbClr val="6D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FF8ECA-6EC9-3693-CE5F-CA4FC5997C3C}"/>
              </a:ext>
            </a:extLst>
          </p:cNvPr>
          <p:cNvSpPr/>
          <p:nvPr/>
        </p:nvSpPr>
        <p:spPr>
          <a:xfrm>
            <a:off x="5927321" y="4140994"/>
            <a:ext cx="1052945" cy="2072496"/>
          </a:xfrm>
          <a:prstGeom prst="ellipse">
            <a:avLst/>
          </a:prstGeom>
          <a:noFill/>
          <a:ln>
            <a:solidFill>
              <a:srgbClr val="6D4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724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:wipe/>
      </p:transition>
    </mc:Choice>
    <mc:Fallback xmlns="">
      <p:transition spd="slow"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48C19F-CCA6-AFA2-165E-2655E6C5B64A}"/>
              </a:ext>
            </a:extLst>
          </p:cNvPr>
          <p:cNvSpPr txBox="1"/>
          <p:nvPr/>
        </p:nvSpPr>
        <p:spPr>
          <a:xfrm>
            <a:off x="970384" y="438539"/>
            <a:ext cx="10394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Church builds can be a major undertaking: here is a progress update from Mahurangi Presbyterian  </a:t>
            </a:r>
            <a:endParaRPr lang="en-NZ" sz="2000" i="1" dirty="0"/>
          </a:p>
        </p:txBody>
      </p:sp>
    </p:spTree>
    <p:extLst>
      <p:ext uri="{BB962C8B-B14F-4D97-AF65-F5344CB8AC3E}">
        <p14:creationId xmlns:p14="http://schemas.microsoft.com/office/powerpoint/2010/main" val="27733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huBuild Update Aug 2022">
            <a:hlinkClick r:id="" action="ppaction://media"/>
            <a:extLst>
              <a:ext uri="{FF2B5EF4-FFF2-40B4-BE49-F238E27FC236}">
                <a16:creationId xmlns:a16="http://schemas.microsoft.com/office/drawing/2014/main" id="{BA35166A-45CB-84EE-AA35-2F0C9F887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6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wipe/>
      </p:transition>
    </mc:Choice>
    <mc:Fallback xmlns="">
      <p:transition spd="slow" advClick="0" advTm="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A43EAD-93FB-CD83-1198-1A8889D61CE3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PROPERTY (continued)</a:t>
            </a:r>
            <a:endParaRPr lang="en-NZ" sz="4000" b="1" dirty="0">
              <a:solidFill>
                <a:srgbClr val="F04E3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E0C383-6600-D460-D5C6-1F77624A8A9F}"/>
              </a:ext>
            </a:extLst>
          </p:cNvPr>
          <p:cNvSpPr txBox="1"/>
          <p:nvPr/>
        </p:nvSpPr>
        <p:spPr>
          <a:xfrm>
            <a:off x="631596" y="1152942"/>
            <a:ext cx="553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updated the Property Handbook</a:t>
            </a:r>
            <a:endParaRPr lang="en-NZ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41FAA-C92F-E504-BCFC-3CF62376FA4F}"/>
              </a:ext>
            </a:extLst>
          </p:cNvPr>
          <p:cNvSpPr txBox="1"/>
          <p:nvPr/>
        </p:nvSpPr>
        <p:spPr>
          <a:xfrm>
            <a:off x="627911" y="1522274"/>
            <a:ext cx="962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held a successful presbytery property day to look at planning for fit for purpose buildings</a:t>
            </a:r>
            <a:endParaRPr lang="en-NZ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CE9FDE-4D5C-1106-F383-C682E153949D}"/>
              </a:ext>
            </a:extLst>
          </p:cNvPr>
          <p:cNvSpPr txBox="1"/>
          <p:nvPr/>
        </p:nvSpPr>
        <p:spPr>
          <a:xfrm>
            <a:off x="6537496" y="3262656"/>
            <a:ext cx="393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do not know the seismic (NBS) rating for a quarter of our buildings</a:t>
            </a:r>
            <a:endParaRPr lang="en-N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07FF6B-324B-FC06-31F1-6853DDE1FE61}"/>
              </a:ext>
            </a:extLst>
          </p:cNvPr>
          <p:cNvSpPr txBox="1"/>
          <p:nvPr/>
        </p:nvSpPr>
        <p:spPr>
          <a:xfrm>
            <a:off x="6537496" y="3949635"/>
            <a:ext cx="3852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 those we know about, half need strengthening (or something else)</a:t>
            </a:r>
            <a:endParaRPr lang="en-NZ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362A7A-203F-C75F-C338-585599FDD02D}"/>
              </a:ext>
            </a:extLst>
          </p:cNvPr>
          <p:cNvGrpSpPr/>
          <p:nvPr/>
        </p:nvGrpSpPr>
        <p:grpSpPr>
          <a:xfrm>
            <a:off x="982896" y="2095690"/>
            <a:ext cx="5763462" cy="4409934"/>
            <a:chOff x="982896" y="2095690"/>
            <a:chExt cx="5763462" cy="4409934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51FE0F11-A5A4-2219-8FAD-9F083C89903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97929119"/>
                </p:ext>
              </p:extLst>
            </p:nvPr>
          </p:nvGraphicFramePr>
          <p:xfrm>
            <a:off x="982896" y="2095690"/>
            <a:ext cx="5763462" cy="42058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423464-2453-FE1F-C214-FF9CD28BB81A}"/>
                </a:ext>
              </a:extLst>
            </p:cNvPr>
            <p:cNvSpPr txBox="1"/>
            <p:nvPr/>
          </p:nvSpPr>
          <p:spPr>
            <a:xfrm>
              <a:off x="2269457" y="5982404"/>
              <a:ext cx="4476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Despite good work by many parishes, there are still a lot of buildings that require strengthening</a:t>
              </a:r>
              <a:endParaRPr lang="en-NZ" sz="1400" b="1" i="1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F08687-565C-BDA7-01C6-1494CE0E933B}"/>
              </a:ext>
            </a:extLst>
          </p:cNvPr>
          <p:cNvSpPr txBox="1"/>
          <p:nvPr/>
        </p:nvSpPr>
        <p:spPr>
          <a:xfrm>
            <a:off x="8581518" y="6438122"/>
            <a:ext cx="3349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The new Hope West Melton complex</a:t>
            </a:r>
            <a:endParaRPr lang="en-NZ" sz="1200" b="1" i="1" dirty="0"/>
          </a:p>
        </p:txBody>
      </p:sp>
      <p:pic>
        <p:nvPicPr>
          <p:cNvPr id="7" name="Blue Dot Sessions - Thannoid">
            <a:hlinkClick r:id="" action="ppaction://media"/>
            <a:extLst>
              <a:ext uri="{FF2B5EF4-FFF2-40B4-BE49-F238E27FC236}">
                <a16:creationId xmlns:a16="http://schemas.microsoft.com/office/drawing/2014/main" id="{591858DD-CEE1-0A32-061C-7CD2A3182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0312" y="6408088"/>
            <a:ext cx="402336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:wipe/>
      </p:transition>
    </mc:Choice>
    <mc:Fallback xmlns="">
      <p:transition spd="slow" advClick="0" advTm="1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1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2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2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8" grpId="0"/>
      <p:bldP spid="19" grpId="0"/>
      <p:bldP spid="2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0E0C383-6600-D460-D5C6-1F77624A8A9F}"/>
              </a:ext>
            </a:extLst>
          </p:cNvPr>
          <p:cNvSpPr txBox="1"/>
          <p:nvPr/>
        </p:nvSpPr>
        <p:spPr>
          <a:xfrm>
            <a:off x="631596" y="1152942"/>
            <a:ext cx="483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number of parishes in the Presbyterian Insurance Collective increased from 340 to 342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43EAD-93FB-CD83-1198-1A8889D61CE3}"/>
              </a:ext>
            </a:extLst>
          </p:cNvPr>
          <p:cNvSpPr txBox="1"/>
          <p:nvPr/>
        </p:nvSpPr>
        <p:spPr>
          <a:xfrm>
            <a:off x="503172" y="240972"/>
            <a:ext cx="6477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04E37"/>
                </a:solidFill>
              </a:rPr>
              <a:t>INSURANCE - COVER</a:t>
            </a:r>
            <a:endParaRPr lang="en-NZ" sz="4000" b="1" dirty="0">
              <a:solidFill>
                <a:srgbClr val="F04E37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DD6CACB-7739-1126-FD05-F50AE5718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985558"/>
              </p:ext>
            </p:extLst>
          </p:nvPr>
        </p:nvGraphicFramePr>
        <p:xfrm>
          <a:off x="6096000" y="626282"/>
          <a:ext cx="5592828" cy="518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2C53C58-4056-6260-853A-62AB1031F73A}"/>
              </a:ext>
            </a:extLst>
          </p:cNvPr>
          <p:cNvSpPr txBox="1"/>
          <p:nvPr/>
        </p:nvSpPr>
        <p:spPr>
          <a:xfrm>
            <a:off x="6981091" y="6018245"/>
            <a:ext cx="447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595959"/>
                </a:solidFill>
              </a:rPr>
              <a:t>The number of parishes and the value of assets covered increased over the year</a:t>
            </a:r>
            <a:endParaRPr lang="en-NZ" sz="1400" b="1" i="1" dirty="0">
              <a:solidFill>
                <a:srgbClr val="59595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43FAF-66DC-00A4-CBD9-DD2C48A4BAA7}"/>
              </a:ext>
            </a:extLst>
          </p:cNvPr>
          <p:cNvSpPr txBox="1"/>
          <p:nvPr/>
        </p:nvSpPr>
        <p:spPr>
          <a:xfrm>
            <a:off x="631596" y="3472123"/>
            <a:ext cx="4836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Concern remains that many parishes are under-insured – some because they can’t afford it, and some because they have not revalued their property for some time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C7AAA-0298-57DA-F723-468A28FD1CF4}"/>
              </a:ext>
            </a:extLst>
          </p:cNvPr>
          <p:cNvSpPr txBox="1"/>
          <p:nvPr/>
        </p:nvSpPr>
        <p:spPr>
          <a:xfrm>
            <a:off x="631596" y="2025935"/>
            <a:ext cx="47741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sums insured also increased, although natural disaster cover is below cover for fire/perils - in part because earthquake prone buildings can’t be insured for natural disaster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805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000">
        <p:wipe/>
      </p:transition>
    </mc:Choice>
    <mc:Fallback xmlns="">
      <p:transition spd="slow" advClick="0" advTm="1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Graphic spid="3" grpId="0">
        <p:bldAsOne/>
      </p:bldGraphic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c1c220-5564-4e5d-be07-6be1e3d90a26" xsi:nil="true"/>
    <lcf76f155ced4ddcb4097134ff3c332f xmlns="35dc488d-9874-4995-b5c6-7db9784c10db">
      <Terms xmlns="http://schemas.microsoft.com/office/infopath/2007/PartnerControls"/>
    </lcf76f155ced4ddcb4097134ff3c332f>
    <SharedWithUsers xmlns="24c1c220-5564-4e5d-be07-6be1e3d90a26">
      <UserInfo>
        <DisplayName>Angela Singer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CAF135AAAF5B44905588BE261807C8" ma:contentTypeVersion="14" ma:contentTypeDescription="Create a new document." ma:contentTypeScope="" ma:versionID="03b43d787f8a0b33323dfdd5d844908c">
  <xsd:schema xmlns:xsd="http://www.w3.org/2001/XMLSchema" xmlns:xs="http://www.w3.org/2001/XMLSchema" xmlns:p="http://schemas.microsoft.com/office/2006/metadata/properties" xmlns:ns2="35dc488d-9874-4995-b5c6-7db9784c10db" xmlns:ns3="24c1c220-5564-4e5d-be07-6be1e3d90a26" targetNamespace="http://schemas.microsoft.com/office/2006/metadata/properties" ma:root="true" ma:fieldsID="9b74e86fbc0bf5451f7a2d92cdc49248" ns2:_="" ns3:_="">
    <xsd:import namespace="35dc488d-9874-4995-b5c6-7db9784c10db"/>
    <xsd:import namespace="24c1c220-5564-4e5d-be07-6be1e3d90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c488d-9874-4995-b5c6-7db9784c1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2adbc10-c431-4f89-956f-fd5901b745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1c220-5564-4e5d-be07-6be1e3d90a2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eaf55e38-9747-44b0-a642-2e2c18e80299}" ma:internalName="TaxCatchAll" ma:showField="CatchAllData" ma:web="24c1c220-5564-4e5d-be07-6be1e3d90a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0C8230-E679-49ED-A25E-20FAC394FC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582DDC-A196-4909-B602-27025F1B8CDC}">
  <ds:schemaRefs>
    <ds:schemaRef ds:uri="http://schemas.microsoft.com/office/2006/metadata/properties"/>
    <ds:schemaRef ds:uri="http://schemas.microsoft.com/office/infopath/2007/PartnerControls"/>
    <ds:schemaRef ds:uri="24c1c220-5564-4e5d-be07-6be1e3d90a26"/>
    <ds:schemaRef ds:uri="35dc488d-9874-4995-b5c6-7db9784c10db"/>
  </ds:schemaRefs>
</ds:datastoreItem>
</file>

<file path=customXml/itemProps3.xml><?xml version="1.0" encoding="utf-8"?>
<ds:datastoreItem xmlns:ds="http://schemas.openxmlformats.org/officeDocument/2006/customXml" ds:itemID="{1E41D09B-6E3E-46AC-94AD-389DFD5DC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c488d-9874-4995-b5c6-7db9784c10db"/>
    <ds:schemaRef ds:uri="24c1c220-5564-4e5d-be07-6be1e3d90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1655</Words>
  <Application>Microsoft Office PowerPoint</Application>
  <PresentationFormat>Widescreen</PresentationFormat>
  <Paragraphs>172</Paragraphs>
  <Slides>28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Setters</dc:creator>
  <cp:lastModifiedBy>Tracy Setters</cp:lastModifiedBy>
  <cp:revision>43</cp:revision>
  <dcterms:created xsi:type="dcterms:W3CDTF">2022-09-08T23:22:12Z</dcterms:created>
  <dcterms:modified xsi:type="dcterms:W3CDTF">2023-03-20T00:39:28Z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8882600.00000000</vt:lpwstr>
  </property>
  <property fmtid="{D5CDD505-2E9C-101B-9397-08002B2CF9AE}" pid="3" name="ContentTypeId">
    <vt:lpwstr>0x010100D9CAF135AAAF5B44905588BE261807C8</vt:lpwstr>
  </property>
  <property fmtid="{D5CDD505-2E9C-101B-9397-08002B2CF9AE}" pid="4" name="MediaServiceImageTags">
    <vt:lpwstr/>
  </property>
</Properties>
</file>